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56" r:id="rId4"/>
    <p:sldId id="258" r:id="rId5"/>
    <p:sldId id="259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6E8CE-6360-447E-AAF7-3834CBDBAF53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4E21-F333-40C9-B8A3-DD73BD7D0E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6E8CE-6360-447E-AAF7-3834CBDBAF53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4E21-F333-40C9-B8A3-DD73BD7D0E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6E8CE-6360-447E-AAF7-3834CBDBAF53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4E21-F333-40C9-B8A3-DD73BD7D0E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6E8CE-6360-447E-AAF7-3834CBDBAF53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4E21-F333-40C9-B8A3-DD73BD7D0E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6E8CE-6360-447E-AAF7-3834CBDBAF53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4E21-F333-40C9-B8A3-DD73BD7D0E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6E8CE-6360-447E-AAF7-3834CBDBAF53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4E21-F333-40C9-B8A3-DD73BD7D0E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6E8CE-6360-447E-AAF7-3834CBDBAF53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4E21-F333-40C9-B8A3-DD73BD7D0E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6E8CE-6360-447E-AAF7-3834CBDBAF53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4E21-F333-40C9-B8A3-DD73BD7D0E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6E8CE-6360-447E-AAF7-3834CBDBAF53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4E21-F333-40C9-B8A3-DD73BD7D0E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6E8CE-6360-447E-AAF7-3834CBDBAF53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4E21-F333-40C9-B8A3-DD73BD7D0E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6E8CE-6360-447E-AAF7-3834CBDBAF53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4E21-F333-40C9-B8A3-DD73BD7D0E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6E8CE-6360-447E-AAF7-3834CBDBAF53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24E21-F333-40C9-B8A3-DD73BD7D0E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tx2"/>
                </a:solidFill>
                <a:latin typeface="Bookman Old Style" pitchFamily="18" charset="0"/>
              </a:rPr>
              <a:t>Новый друг</a:t>
            </a:r>
            <a:endParaRPr lang="ru-RU" sz="6000" dirty="0">
              <a:solidFill>
                <a:schemeClr val="tx2"/>
              </a:solidFill>
              <a:latin typeface="Bookman Old Style" pitchFamily="18" charset="0"/>
            </a:endParaRPr>
          </a:p>
        </p:txBody>
      </p:sp>
      <p:pic>
        <p:nvPicPr>
          <p:cNvPr id="6" name="Содержимое 5" descr="previ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484784"/>
            <a:ext cx="6988406" cy="5101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/>
              <a:t>«Постановочная» (по системе «Дерево» Е.Ф. Архиповой)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история с использованием биоэнергопластики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Цель</a:t>
            </a:r>
            <a:r>
              <a:rPr lang="ru-RU" sz="1800" dirty="0" smtClean="0"/>
              <a:t>: подготовка органов артикуляции к постановке свистящих звуков</a:t>
            </a:r>
            <a:br>
              <a:rPr lang="ru-RU" sz="1800" dirty="0" smtClean="0"/>
            </a:br>
            <a:r>
              <a:rPr lang="ru-RU" sz="1800" dirty="0" smtClean="0"/>
              <a:t>Ход: педагог рассказывает сказку, параллельно выполняя артикуляционное упражнение и движение кистью. Ребенок слушает и </a:t>
            </a:r>
            <a:r>
              <a:rPr lang="ru-RU" sz="1800" smtClean="0"/>
              <a:t>повторяет движения.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16833"/>
            <a:ext cx="8229600" cy="4176464"/>
          </a:xfrm>
        </p:spPr>
        <p:txBody>
          <a:bodyPr>
            <a:normAutofit/>
          </a:bodyPr>
          <a:lstStyle/>
          <a:p>
            <a:r>
              <a:rPr lang="ru-RU" sz="1600" i="1" dirty="0" smtClean="0"/>
              <a:t>За высоким </a:t>
            </a:r>
            <a:r>
              <a:rPr lang="ru-RU" sz="1600" b="1" i="1" u="sng" dirty="0" smtClean="0"/>
              <a:t>Забором</a:t>
            </a:r>
            <a:r>
              <a:rPr lang="ru-RU" sz="1600" b="1" i="1" dirty="0" smtClean="0"/>
              <a:t> </a:t>
            </a:r>
            <a:r>
              <a:rPr lang="ru-RU" sz="1600" i="1" dirty="0" smtClean="0"/>
              <a:t>стоит </a:t>
            </a:r>
            <a:r>
              <a:rPr lang="ru-RU" sz="1600" b="1" i="1" u="sng" dirty="0" smtClean="0"/>
              <a:t>Дом </a:t>
            </a:r>
            <a:r>
              <a:rPr lang="ru-RU" sz="1600" u="sng" dirty="0" smtClean="0"/>
              <a:t>(</a:t>
            </a:r>
            <a:r>
              <a:rPr lang="ru-RU" sz="1600" dirty="0" smtClean="0"/>
              <a:t>пальцы рук соединить под углом, большие пальцы соединить («крыша» дома)</a:t>
            </a:r>
            <a:r>
              <a:rPr lang="ru-RU" sz="1600" i="1" dirty="0" smtClean="0"/>
              <a:t>.</a:t>
            </a:r>
            <a:endParaRPr lang="ru-RU" sz="1600" dirty="0" smtClean="0"/>
          </a:p>
          <a:p>
            <a:r>
              <a:rPr lang="ru-RU" sz="1600" i="1" dirty="0" smtClean="0"/>
              <a:t>В этом доме живут </a:t>
            </a:r>
            <a:r>
              <a:rPr lang="ru-RU" sz="1600" b="1" i="1" u="sng" dirty="0" smtClean="0"/>
              <a:t>Зайчик </a:t>
            </a:r>
            <a:r>
              <a:rPr lang="ru-RU" sz="1600" u="sng" dirty="0" smtClean="0"/>
              <a:t>(</a:t>
            </a:r>
            <a:r>
              <a:rPr lang="ru-RU" sz="1600" dirty="0" smtClean="0"/>
              <a:t>указательный и средний палец выпрямлены вверх. Большой палец прижимает безымянный и мизинец к ладони)</a:t>
            </a:r>
            <a:r>
              <a:rPr lang="ru-RU" sz="1600" i="1" dirty="0" smtClean="0"/>
              <a:t>, </a:t>
            </a:r>
            <a:r>
              <a:rPr lang="ru-RU" sz="1600" b="1" i="1" u="sng" dirty="0" smtClean="0"/>
              <a:t>Козочка</a:t>
            </a:r>
            <a:r>
              <a:rPr lang="ru-RU" sz="1600" i="1" dirty="0" smtClean="0"/>
              <a:t> </a:t>
            </a:r>
            <a:r>
              <a:rPr lang="ru-RU" sz="1600" dirty="0" smtClean="0"/>
              <a:t>(указательный и мизинец выпрямить, средний и безымянный прижать большим к ладони)</a:t>
            </a:r>
            <a:r>
              <a:rPr lang="ru-RU" sz="1600" i="1" dirty="0" smtClean="0"/>
              <a:t> и </a:t>
            </a:r>
            <a:r>
              <a:rPr lang="ru-RU" sz="1600" b="1" i="1" u="sng" dirty="0" smtClean="0"/>
              <a:t>Ёжик</a:t>
            </a:r>
            <a:r>
              <a:rPr lang="ru-RU" sz="1600" b="1" u="sng" dirty="0" smtClean="0"/>
              <a:t> </a:t>
            </a:r>
            <a:r>
              <a:rPr lang="ru-RU" sz="1600" dirty="0" smtClean="0"/>
              <a:t>(указательный, средний и безымянный вытянуты вверх и расставлены врозь и напряжены. Большой палец прижимает мизинец к ладони)</a:t>
            </a:r>
          </a:p>
          <a:p>
            <a:r>
              <a:rPr lang="ru-RU" sz="1600" i="1" dirty="0" smtClean="0"/>
              <a:t>Однажды посмотрели они в </a:t>
            </a:r>
            <a:r>
              <a:rPr lang="ru-RU" sz="1600" b="1" i="1" u="sng" dirty="0" smtClean="0"/>
              <a:t>Окно</a:t>
            </a:r>
            <a:r>
              <a:rPr lang="ru-RU" sz="1600" i="1" dirty="0" smtClean="0"/>
              <a:t> и увидели, что всё вокруг покрыто снегом. Ничего не видно. Только </a:t>
            </a:r>
            <a:r>
              <a:rPr lang="ru-RU" sz="1600" b="1" i="1" u="sng" dirty="0" smtClean="0"/>
              <a:t>Мост</a:t>
            </a:r>
            <a:r>
              <a:rPr lang="ru-RU" sz="1600" i="1" dirty="0" smtClean="0"/>
              <a:t> виднеется.</a:t>
            </a:r>
            <a:endParaRPr lang="ru-RU" sz="1600" dirty="0" smtClean="0"/>
          </a:p>
          <a:p>
            <a:r>
              <a:rPr lang="ru-RU" sz="1600" i="1" dirty="0" smtClean="0"/>
              <a:t>Вдруг они услышали какой-то хриплый звук, который раздавался около </a:t>
            </a:r>
            <a:r>
              <a:rPr lang="ru-RU" sz="1600" b="1" i="1" u="sng" dirty="0" smtClean="0"/>
              <a:t>Забора</a:t>
            </a:r>
            <a:r>
              <a:rPr lang="ru-RU" sz="1600" i="1" dirty="0" smtClean="0"/>
              <a:t>.</a:t>
            </a:r>
            <a:endParaRPr lang="ru-RU" sz="1600" dirty="0" smtClean="0"/>
          </a:p>
          <a:p>
            <a:r>
              <a:rPr lang="ru-RU" sz="1600" i="1" dirty="0" smtClean="0"/>
              <a:t>Присмотрелись. Сначала они видели только сугроб, который намел </a:t>
            </a:r>
            <a:r>
              <a:rPr lang="ru-RU" sz="1600" b="1" i="1" u="sng" dirty="0" smtClean="0"/>
              <a:t>Холодный ветер.</a:t>
            </a:r>
            <a:endParaRPr lang="ru-RU" sz="1600" dirty="0" smtClean="0"/>
          </a:p>
          <a:p>
            <a:r>
              <a:rPr lang="ru-RU" sz="1600" i="1" dirty="0" smtClean="0"/>
              <a:t>А потом заметили гребешок </a:t>
            </a:r>
            <a:r>
              <a:rPr lang="ru-RU" sz="1600" b="1" i="1" u="sng" dirty="0" smtClean="0"/>
              <a:t>Петушка </a:t>
            </a:r>
            <a:r>
              <a:rPr lang="ru-RU" sz="1600" dirty="0" smtClean="0"/>
              <a:t>(большой палец соединяется кольцом с указательным. 3 других напряжены и подняты вверх).</a:t>
            </a:r>
            <a:r>
              <a:rPr lang="ru-RU" sz="1600" i="1" dirty="0" smtClean="0"/>
              <a:t> Его замело снегом. Он практически замерз. Друзья пригласили его к себе, отогрели. Так у них появился новый друг.</a:t>
            </a:r>
            <a:endParaRPr lang="ru-RU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https://i.pinimg.com/originals/98/2c/d5/982cd5d382e9d3d96293d8f27d295fe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8640"/>
            <a:ext cx="6395864" cy="6132035"/>
          </a:xfrm>
          <a:prstGeom prst="rect">
            <a:avLst/>
          </a:prstGeom>
          <a:noFill/>
        </p:spPr>
      </p:pic>
      <p:pic>
        <p:nvPicPr>
          <p:cNvPr id="11266" name="Picture 2" descr="https://pbs.twimg.com/profile_banners/81348249/1452255593/1500x5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789040"/>
            <a:ext cx="8820472" cy="29401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i.pinimg.com/originals/98/2c/d5/982cd5d382e9d3d96293d8f27d295fe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9" y="188640"/>
            <a:ext cx="5933384" cy="5688632"/>
          </a:xfrm>
          <a:prstGeom prst="rect">
            <a:avLst/>
          </a:prstGeom>
          <a:noFill/>
        </p:spPr>
      </p:pic>
      <p:pic>
        <p:nvPicPr>
          <p:cNvPr id="14338" name="Picture 2" descr="http://zabavnik.club/wp-content/uploads/hand_cartoon_45_0506514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3645" y="-22721887"/>
            <a:ext cx="355986" cy="660055"/>
          </a:xfrm>
          <a:prstGeom prst="rect">
            <a:avLst/>
          </a:prstGeom>
          <a:noFill/>
        </p:spPr>
      </p:pic>
      <p:pic>
        <p:nvPicPr>
          <p:cNvPr id="14340" name="Picture 4" descr="https://101zabava.club/wp-content/uploads/2019/03/animaciya_zhivotnye_na_prozrachnom_fone_34_1510504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780928"/>
            <a:ext cx="2104405" cy="3475165"/>
          </a:xfrm>
          <a:prstGeom prst="rect">
            <a:avLst/>
          </a:prstGeom>
          <a:noFill/>
        </p:spPr>
      </p:pic>
      <p:pic>
        <p:nvPicPr>
          <p:cNvPr id="14342" name="Picture 6" descr="https://img-fotki.yandex.ru/get/2708/14068530.1f1/0_d9484_40c7a5d2_X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2492896"/>
            <a:ext cx="2953726" cy="3744416"/>
          </a:xfrm>
          <a:prstGeom prst="rect">
            <a:avLst/>
          </a:prstGeom>
          <a:noFill/>
        </p:spPr>
      </p:pic>
      <p:pic>
        <p:nvPicPr>
          <p:cNvPr id="14364" name="Picture 28" descr="https://i.pinimg.com/originals/f8/65/18/f86518c373533c39c9353a08258f082c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3429000"/>
            <a:ext cx="2564283" cy="27964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https://funart.pro/uploads/posts/2020-03/1585257936_39-p-foni-s-zimnimi-risunkami-90.jpg"/>
          <p:cNvPicPr>
            <a:picLocks noChangeAspect="1" noChangeArrowheads="1"/>
          </p:cNvPicPr>
          <p:nvPr/>
        </p:nvPicPr>
        <p:blipFill>
          <a:blip r:embed="rId2" cstate="print"/>
          <a:srcRect l="3780" t="5400" r="12020" b="15915"/>
          <a:stretch>
            <a:fillRect/>
          </a:stretch>
        </p:blipFill>
        <p:spPr bwMode="auto">
          <a:xfrm>
            <a:off x="467544" y="333414"/>
            <a:ext cx="8208912" cy="5962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8" name="Picture 14" descr="http://pngimg.com/uploads/bridge/bridge_PNG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429000"/>
            <a:ext cx="1947714" cy="891770"/>
          </a:xfrm>
          <a:prstGeom prst="rect">
            <a:avLst/>
          </a:prstGeom>
          <a:noFill/>
        </p:spPr>
      </p:pic>
      <p:pic>
        <p:nvPicPr>
          <p:cNvPr id="16402" name="Picture 18" descr="http://virtuellife.v.i.pic.centerblog.net/o/ade3270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6632"/>
            <a:ext cx="9144000" cy="6494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www.amic.ru/project/all/tilda/Elka2019/img/b0caca848ba8303648b11ae095c19d9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5112568"/>
          </a:xfrm>
          <a:prstGeom prst="rect">
            <a:avLst/>
          </a:prstGeom>
          <a:noFill/>
        </p:spPr>
      </p:pic>
      <p:pic>
        <p:nvPicPr>
          <p:cNvPr id="17414" name="Picture 6" descr="https://i.pinimg.com/originals/44/ab/6f/44ab6f5ea193d49c8ac58de819a768f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356992"/>
            <a:ext cx="5328592" cy="3245213"/>
          </a:xfrm>
          <a:prstGeom prst="rect">
            <a:avLst/>
          </a:prstGeom>
          <a:noFill/>
        </p:spPr>
      </p:pic>
      <p:pic>
        <p:nvPicPr>
          <p:cNvPr id="17420" name="Picture 12" descr="https://ykl-res.azureedge.net/8d8e1f23-e5bf-4eed-9820-6c09f4a7f4f6/wind-149701_1280-w127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0"/>
            <a:ext cx="2928801" cy="1844824"/>
          </a:xfrm>
          <a:prstGeom prst="rect">
            <a:avLst/>
          </a:prstGeom>
          <a:noFill/>
        </p:spPr>
      </p:pic>
      <p:sp>
        <p:nvSpPr>
          <p:cNvPr id="17422" name="AutoShape 14" descr="https://img2.freepng.ru/20180615/ybk/kisspng-chicken-drawing-rooster-clip-art-hardys-animal-farm-5b23872af016c9.851000201529055018983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24" name="AutoShape 16" descr="https://img2.freepng.ru/20180327/wee/kisspng-chinese-new-year-desktop-wallpaper-chinese-calenda-rooster-5abb051bc6add1.591609991522205979813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36" name="Picture 28" descr="https://s.poembook.ru/theme/e5/4e/20/9c32a80088e0ad86ebbc218ab10ba24e5f6fa46f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3140968"/>
            <a:ext cx="4181924" cy="35357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i.pinimg.com/originals/98/2c/d5/982cd5d382e9d3d96293d8f27d295fe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9" y="188640"/>
            <a:ext cx="5933384" cy="5688632"/>
          </a:xfrm>
          <a:prstGeom prst="rect">
            <a:avLst/>
          </a:prstGeom>
          <a:noFill/>
        </p:spPr>
      </p:pic>
      <p:pic>
        <p:nvPicPr>
          <p:cNvPr id="3" name="Picture 4" descr="https://101zabava.club/wp-content/uploads/2019/03/animaciya_zhivotnye_na_prozrachnom_fone_34_1510504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857844"/>
            <a:ext cx="2232248" cy="3686282"/>
          </a:xfrm>
          <a:prstGeom prst="rect">
            <a:avLst/>
          </a:prstGeom>
          <a:noFill/>
        </p:spPr>
      </p:pic>
      <p:pic>
        <p:nvPicPr>
          <p:cNvPr id="4" name="Picture 6" descr="https://img-fotki.yandex.ru/get/2708/14068530.1f1/0_d9484_40c7a5d2_X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3856" y="2492896"/>
            <a:ext cx="3180935" cy="4032448"/>
          </a:xfrm>
          <a:prstGeom prst="rect">
            <a:avLst/>
          </a:prstGeom>
          <a:noFill/>
        </p:spPr>
      </p:pic>
      <p:pic>
        <p:nvPicPr>
          <p:cNvPr id="5" name="Picture 28" descr="https://i.pinimg.com/originals/f8/65/18/f86518c373533c39c9353a08258f082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3573016"/>
            <a:ext cx="2771800" cy="3022708"/>
          </a:xfrm>
          <a:prstGeom prst="rect">
            <a:avLst/>
          </a:prstGeom>
          <a:noFill/>
        </p:spPr>
      </p:pic>
      <p:pic>
        <p:nvPicPr>
          <p:cNvPr id="6" name="Picture 28" descr="https://s.poembook.ru/theme/e5/4e/20/9c32a80088e0ad86ebbc218ab10ba24e5f6fa46f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0"/>
            <a:ext cx="3203951" cy="2708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65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Bookman Old Style" pitchFamily="18" charset="0"/>
              </a:rPr>
              <a:t>Спасибо за внимание!</a:t>
            </a:r>
            <a:r>
              <a:rPr lang="ru-RU" sz="7200" dirty="0" smtClean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ru-RU" sz="7200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Bookman Old Style" pitchFamily="18" charset="0"/>
              </a:rPr>
              <a:t>Презентация подготовлена</a:t>
            </a:r>
            <a:br>
              <a:rPr lang="ru-RU" sz="2800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Bookman Old Style" pitchFamily="18" charset="0"/>
              </a:rPr>
              <a:t>учителем-логопедом </a:t>
            </a:r>
            <a:br>
              <a:rPr lang="ru-RU" sz="2800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Bookman Old Style" pitchFamily="18" charset="0"/>
              </a:rPr>
              <a:t>ДОУ № 32 г. Липецка </a:t>
            </a:r>
            <a:br>
              <a:rPr lang="ru-RU" sz="2800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Bookman Old Style" pitchFamily="18" charset="0"/>
              </a:rPr>
              <a:t>Зазулиной Е.В.</a:t>
            </a:r>
            <a:endParaRPr lang="ru-RU" sz="2800" dirty="0">
              <a:solidFill>
                <a:srgbClr val="00B050"/>
              </a:solidFill>
            </a:endParaRPr>
          </a:p>
        </p:txBody>
      </p:sp>
      <p:pic>
        <p:nvPicPr>
          <p:cNvPr id="3" name="Picture 2" descr="C:\Users\Intel\Downloads\Рисунок1.jpg"/>
          <p:cNvPicPr>
            <a:picLocks noChangeAspect="1" noChangeArrowheads="1"/>
          </p:cNvPicPr>
          <p:nvPr/>
        </p:nvPicPr>
        <p:blipFill>
          <a:blip r:embed="rId3" cstate="print"/>
          <a:srcRect b="53749"/>
          <a:stretch>
            <a:fillRect/>
          </a:stretch>
        </p:blipFill>
        <p:spPr bwMode="auto">
          <a:xfrm>
            <a:off x="7740352" y="5661248"/>
            <a:ext cx="852824" cy="625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189</Words>
  <Application>Microsoft Office PowerPoint</Application>
  <PresentationFormat>Экран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Новый друг</vt:lpstr>
      <vt:lpstr>«Постановочная» (по системе «Дерево» Е.Ф. Архиповой)  история с использованием биоэнергопластики  Цель: подготовка органов артикуляции к постановке свистящих звуков Ход: педагог рассказывает сказку, параллельно выполняя артикуляционное упражнение и движение кистью. Ребенок слушает и повторяет движения.</vt:lpstr>
      <vt:lpstr>Слайд 3</vt:lpstr>
      <vt:lpstr>Слайд 4</vt:lpstr>
      <vt:lpstr>Слайд 5</vt:lpstr>
      <vt:lpstr>Слайд 6</vt:lpstr>
      <vt:lpstr>Слайд 7</vt:lpstr>
      <vt:lpstr>Спасибо за внимание!  Презентация подготовлена учителем-логопедом  ДОУ № 32 г. Липецка  Зазулиной Е.В.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Intel</dc:creator>
  <cp:lastModifiedBy>Intel</cp:lastModifiedBy>
  <cp:revision>22</cp:revision>
  <dcterms:created xsi:type="dcterms:W3CDTF">2020-09-14T14:11:13Z</dcterms:created>
  <dcterms:modified xsi:type="dcterms:W3CDTF">2020-12-02T13:16:04Z</dcterms:modified>
</cp:coreProperties>
</file>