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EB9B0-7714-48BA-81E4-FA89C0E63ABC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F8B2-54E3-409D-AA8F-9BE2F70EF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Bookman Old Style" pitchFamily="18" charset="0"/>
              </a:rPr>
              <a:t>Угощение для друзей</a:t>
            </a:r>
            <a:endParaRPr lang="ru-RU" sz="4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5431334" cy="4988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 «Постановочная» (по системе «Дерево» Е.Ф. Архиповой)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история с использованием биоэнергопластики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Цель</a:t>
            </a:r>
            <a:r>
              <a:rPr lang="ru-RU" sz="1600" dirty="0" smtClean="0"/>
              <a:t>: подготовка органов артикуляции к постановке шипящих звуков</a:t>
            </a:r>
            <a:br>
              <a:rPr lang="ru-RU" sz="1600" dirty="0" smtClean="0"/>
            </a:br>
            <a:r>
              <a:rPr lang="ru-RU" sz="1600" b="1" dirty="0" smtClean="0"/>
              <a:t>Ход: </a:t>
            </a:r>
            <a:r>
              <a:rPr lang="ru-RU" sz="1600" dirty="0" smtClean="0"/>
              <a:t>педагог рассказывает сказку, параллельно выполняя артикуляционное упражнение и движение кистью. Ребенок слушает и повторяет движения.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За высоким </a:t>
            </a:r>
            <a:r>
              <a:rPr lang="ru-RU" sz="1600" b="1" i="1" u="sng" dirty="0" smtClean="0"/>
              <a:t>Забором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стоит </a:t>
            </a:r>
            <a:r>
              <a:rPr lang="ru-RU" sz="1600" b="1" i="1" u="sng" dirty="0" smtClean="0"/>
              <a:t>Дом </a:t>
            </a:r>
            <a:r>
              <a:rPr lang="ru-RU" sz="1600" dirty="0" smtClean="0"/>
              <a:t>(пальцы рук соединить под углом, большие пальцы соединить («крыша» дома).</a:t>
            </a:r>
          </a:p>
          <a:p>
            <a:r>
              <a:rPr lang="ru-RU" sz="1600" i="1" dirty="0" smtClean="0"/>
              <a:t>В этом доме живут </a:t>
            </a:r>
            <a:r>
              <a:rPr lang="ru-RU" sz="1600" b="1" i="1" u="sng" dirty="0" smtClean="0"/>
              <a:t>Зайчик </a:t>
            </a:r>
            <a:r>
              <a:rPr lang="ru-RU" sz="1600" u="sng" dirty="0" smtClean="0"/>
              <a:t>(</a:t>
            </a:r>
            <a:r>
              <a:rPr lang="ru-RU" sz="1600" dirty="0" smtClean="0"/>
              <a:t>указательный и средний палец выпрямлены вверх. Большой палец прижимает безымянный и мизинец к ладони)</a:t>
            </a:r>
            <a:r>
              <a:rPr lang="ru-RU" sz="1600" i="1" dirty="0" smtClean="0"/>
              <a:t>, </a:t>
            </a:r>
            <a:r>
              <a:rPr lang="ru-RU" sz="1600" b="1" i="1" u="sng" dirty="0" smtClean="0"/>
              <a:t>Козочка</a:t>
            </a:r>
            <a:r>
              <a:rPr lang="ru-RU" sz="1600" i="1" dirty="0" smtClean="0"/>
              <a:t> </a:t>
            </a:r>
            <a:r>
              <a:rPr lang="ru-RU" sz="1600" dirty="0" smtClean="0"/>
              <a:t>(указательный и мизинец выпрямить, средний и безымянный прижать большим к ладони)</a:t>
            </a:r>
            <a:r>
              <a:rPr lang="ru-RU" sz="1600" i="1" dirty="0" smtClean="0"/>
              <a:t> и </a:t>
            </a:r>
            <a:r>
              <a:rPr lang="ru-RU" sz="1600" b="1" i="1" u="sng" dirty="0" smtClean="0"/>
              <a:t>Ёжик</a:t>
            </a:r>
            <a:r>
              <a:rPr lang="ru-RU" sz="1600" b="1" u="sng" dirty="0" smtClean="0"/>
              <a:t> (</a:t>
            </a:r>
            <a:r>
              <a:rPr lang="ru-RU" sz="1600" dirty="0" smtClean="0"/>
              <a:t>указательный, средний и безымянный вытянуты вверх и расставлены врозь и напряжены. Большой палец прижимает мизинец к ладони)</a:t>
            </a:r>
          </a:p>
          <a:p>
            <a:r>
              <a:rPr lang="ru-RU" sz="1600" i="1" dirty="0" smtClean="0"/>
              <a:t>Однажды </a:t>
            </a:r>
            <a:r>
              <a:rPr lang="ru-RU" sz="1600" b="1" i="1" u="sng" dirty="0" smtClean="0"/>
              <a:t>Зайчик</a:t>
            </a:r>
            <a:r>
              <a:rPr lang="ru-RU" sz="1600" i="1" dirty="0" smtClean="0"/>
              <a:t> решил приготовить друзьям сюрприз.</a:t>
            </a:r>
            <a:endParaRPr lang="ru-RU" sz="1600" dirty="0" smtClean="0"/>
          </a:p>
          <a:p>
            <a:r>
              <a:rPr lang="ru-RU" sz="1600" i="1" dirty="0" smtClean="0"/>
              <a:t>Встал пораньше, посмотрел в </a:t>
            </a:r>
            <a:r>
              <a:rPr lang="ru-RU" sz="1600" b="1" i="1" u="sng" dirty="0" smtClean="0"/>
              <a:t>Окно</a:t>
            </a:r>
            <a:r>
              <a:rPr lang="ru-RU" sz="1600" i="1" dirty="0" smtClean="0"/>
              <a:t>. Солнце светит ярко, на небе ни облачка. </a:t>
            </a:r>
            <a:endParaRPr lang="ru-RU" sz="1600" dirty="0" smtClean="0"/>
          </a:p>
          <a:p>
            <a:r>
              <a:rPr lang="ru-RU" sz="1600" i="1" dirty="0" smtClean="0"/>
              <a:t>Вышел и отправился в путь. Перешел через </a:t>
            </a:r>
            <a:r>
              <a:rPr lang="ru-RU" sz="1600" b="1" i="1" u="sng" dirty="0" smtClean="0"/>
              <a:t>Мост</a:t>
            </a:r>
            <a:r>
              <a:rPr lang="ru-RU" sz="1600" i="1" dirty="0" smtClean="0"/>
              <a:t>. И оказался в поле, где на грядках поспели овощи. </a:t>
            </a:r>
            <a:endParaRPr lang="ru-RU" sz="1600" dirty="0" smtClean="0"/>
          </a:p>
          <a:p>
            <a:r>
              <a:rPr lang="ru-RU" sz="1600" i="1" dirty="0" smtClean="0"/>
              <a:t>Достал он свою </a:t>
            </a:r>
            <a:r>
              <a:rPr lang="ru-RU" sz="1600" b="1" i="1" u="sng" dirty="0" smtClean="0"/>
              <a:t>Лопату</a:t>
            </a:r>
            <a:r>
              <a:rPr lang="ru-RU" sz="1600" i="1" dirty="0" smtClean="0"/>
              <a:t> и начал копать (</a:t>
            </a:r>
            <a:r>
              <a:rPr lang="ru-RU" sz="1600" b="1" i="1" u="sng" dirty="0" smtClean="0"/>
              <a:t>Лопата копает</a:t>
            </a:r>
            <a:r>
              <a:rPr lang="ru-RU" sz="1600" i="1" dirty="0" smtClean="0"/>
              <a:t>). Выкопал морковку, свёклу, картошку. Устал, присел под деревом, и представил, как обрадуются угощению его друзья. Даже облизнулся от удовольствия (</a:t>
            </a:r>
            <a:r>
              <a:rPr lang="ru-RU" sz="1600" b="1" i="1" u="sng" dirty="0" smtClean="0"/>
              <a:t>Вкусное варенье</a:t>
            </a:r>
            <a:r>
              <a:rPr lang="ru-RU" sz="1600" i="1" dirty="0" smtClean="0"/>
              <a:t>). А пока он мечтал, налетел </a:t>
            </a:r>
            <a:r>
              <a:rPr lang="ru-RU" sz="1600" b="1" i="1" u="sng" dirty="0" smtClean="0"/>
              <a:t>Теплый ветерок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r>
              <a:rPr lang="ru-RU" sz="1600" i="1" dirty="0" smtClean="0"/>
              <a:t>Отдохнул </a:t>
            </a:r>
            <a:r>
              <a:rPr lang="ru-RU" sz="1600" b="1" i="1" u="sng" dirty="0" smtClean="0"/>
              <a:t>Зайчик</a:t>
            </a:r>
            <a:r>
              <a:rPr lang="ru-RU" sz="1600" i="1" dirty="0" smtClean="0"/>
              <a:t> и довольный поспешил домой.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.pinimg.com/originals/98/2c/d5/982cd5d382e9d3d96293d8f27d295f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395864" cy="6132035"/>
          </a:xfrm>
          <a:prstGeom prst="rect">
            <a:avLst/>
          </a:prstGeom>
          <a:noFill/>
        </p:spPr>
      </p:pic>
      <p:pic>
        <p:nvPicPr>
          <p:cNvPr id="4" name="Picture 2" descr="https://pbs.twimg.com/profile_banners/81348249/1452255593/1500x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8820472" cy="2940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.pinimg.com/originals/98/2c/d5/982cd5d382e9d3d96293d8f27d295f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88640"/>
            <a:ext cx="5933384" cy="5688632"/>
          </a:xfrm>
          <a:prstGeom prst="rect">
            <a:avLst/>
          </a:prstGeom>
          <a:noFill/>
        </p:spPr>
      </p:pic>
      <p:pic>
        <p:nvPicPr>
          <p:cNvPr id="3" name="Picture 4" descr="https://101zabava.club/wp-content/uploads/2019/03/animaciya_zhivotnye_na_prozrachnom_fone_34_151050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2104405" cy="3475165"/>
          </a:xfrm>
          <a:prstGeom prst="rect">
            <a:avLst/>
          </a:prstGeom>
          <a:noFill/>
        </p:spPr>
      </p:pic>
      <p:pic>
        <p:nvPicPr>
          <p:cNvPr id="4" name="Picture 6" descr="https://img-fotki.yandex.ru/get/2708/14068530.1f1/0_d9484_40c7a5d2_X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92896"/>
            <a:ext cx="2953726" cy="3744416"/>
          </a:xfrm>
          <a:prstGeom prst="rect">
            <a:avLst/>
          </a:prstGeom>
          <a:noFill/>
        </p:spPr>
      </p:pic>
      <p:pic>
        <p:nvPicPr>
          <p:cNvPr id="5" name="Picture 28" descr="https://i.pinimg.com/originals/f8/65/18/f86518c373533c39c9353a08258f082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2564283" cy="279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rikak.ru/wp-content/uploads/2017/01/kak-narisovat-vesennij-pejzazh-14-.jpg"/>
          <p:cNvPicPr>
            <a:picLocks noChangeAspect="1" noChangeArrowheads="1"/>
          </p:cNvPicPr>
          <p:nvPr/>
        </p:nvPicPr>
        <p:blipFill>
          <a:blip r:embed="rId2" cstate="print"/>
          <a:srcRect l="6687" r="10011" b="7530"/>
          <a:stretch>
            <a:fillRect/>
          </a:stretch>
        </p:blipFill>
        <p:spPr bwMode="auto">
          <a:xfrm>
            <a:off x="1979712" y="548680"/>
            <a:ext cx="5328592" cy="4248472"/>
          </a:xfrm>
          <a:prstGeom prst="rect">
            <a:avLst/>
          </a:prstGeom>
          <a:noFill/>
        </p:spPr>
      </p:pic>
      <p:pic>
        <p:nvPicPr>
          <p:cNvPr id="3" name="Picture 18" descr="http://virtuellife.v.i.pic.centerblog.net/o/ade327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524328" cy="5343742"/>
          </a:xfrm>
          <a:prstGeom prst="rect">
            <a:avLst/>
          </a:prstGeom>
          <a:noFill/>
        </p:spPr>
      </p:pic>
      <p:pic>
        <p:nvPicPr>
          <p:cNvPr id="2" name="Picture 4" descr="https://101zabava.club/wp-content/uploads/2019/03/animaciya_zhivotnye_na_prozrachnom_fone_34_151050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" y="1991943"/>
            <a:ext cx="2843809" cy="469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66e/000745e5-27fdf9f6/hello_html_m26d0b28f.jpg"/>
          <p:cNvPicPr>
            <a:picLocks noChangeAspect="1" noChangeArrowheads="1"/>
          </p:cNvPicPr>
          <p:nvPr/>
        </p:nvPicPr>
        <p:blipFill>
          <a:blip r:embed="rId2" cstate="print"/>
          <a:srcRect l="12138" r="6795"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</p:spPr>
      </p:pic>
      <p:pic>
        <p:nvPicPr>
          <p:cNvPr id="3" name="Picture 4" descr="https://101zabava.club/wp-content/uploads/2019/03/animaciya_zhivotnye_na_prozrachnom_fone_34_151050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2564904"/>
            <a:ext cx="2366035" cy="3907214"/>
          </a:xfrm>
          <a:prstGeom prst="rect">
            <a:avLst/>
          </a:prstGeom>
          <a:noFill/>
        </p:spPr>
      </p:pic>
      <p:pic>
        <p:nvPicPr>
          <p:cNvPr id="4" name="Picture 14" descr="http://pngimg.com/uploads/bridge/bridge_PNG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56533" y="3501008"/>
            <a:ext cx="2673635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unart.pro/uploads/posts/2020-03/1585598403_2-p-foni-s-ogorodam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0656"/>
            <a:ext cx="8784976" cy="664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s://101zabava.club/wp-content/uploads/2019/03/animaciya_zhivotnye_na_prozrachnom_fone_34_151050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2412478"/>
            <a:ext cx="2545547" cy="4203656"/>
          </a:xfrm>
          <a:prstGeom prst="rect">
            <a:avLst/>
          </a:prstGeom>
          <a:noFill/>
        </p:spPr>
      </p:pic>
      <p:pic>
        <p:nvPicPr>
          <p:cNvPr id="18438" name="Picture 6" descr="https://clipart-best.com/img/shovel/shovel-clip-art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83768" y="4321124"/>
            <a:ext cx="2088232" cy="2536876"/>
          </a:xfrm>
          <a:prstGeom prst="rect">
            <a:avLst/>
          </a:prstGeom>
          <a:noFill/>
        </p:spPr>
      </p:pic>
      <p:pic>
        <p:nvPicPr>
          <p:cNvPr id="18440" name="Picture 8" descr="https://i.pinimg.com/originals/c0/5a/5d/c05a5db323550c763f1f8088674bbd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987824" y="2996952"/>
            <a:ext cx="2365924" cy="2016224"/>
          </a:xfrm>
          <a:prstGeom prst="rect">
            <a:avLst/>
          </a:prstGeom>
          <a:noFill/>
        </p:spPr>
      </p:pic>
      <p:pic>
        <p:nvPicPr>
          <p:cNvPr id="18456" name="Picture 24" descr="http://pngimg.com/uploads/beet/beet_PNG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3779912" y="4149080"/>
            <a:ext cx="4969216" cy="2181486"/>
          </a:xfrm>
          <a:prstGeom prst="rect">
            <a:avLst/>
          </a:prstGeom>
          <a:noFill/>
        </p:spPr>
      </p:pic>
      <p:sp>
        <p:nvSpPr>
          <p:cNvPr id="18460" name="AutoShape 28" descr="https://png.rinvik.ru/files/Tri-kartoshki-kartofe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62" name="Picture 30" descr="https://png.rinvik.ru/files/Dlinnaya-kartoshka-v-kuche-kartofe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356992"/>
            <a:ext cx="2574366" cy="1728192"/>
          </a:xfrm>
          <a:prstGeom prst="rect">
            <a:avLst/>
          </a:prstGeom>
          <a:noFill/>
        </p:spPr>
      </p:pic>
      <p:pic>
        <p:nvPicPr>
          <p:cNvPr id="18" name="Picture 12" descr="https://ykl-res.azureedge.net/8d8e1f23-e5bf-4eed-9820-6c09f4a7f4f6/wind-149701_1280-w12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188640"/>
            <a:ext cx="2928801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r>
              <a:rPr lang="ru-RU" sz="480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80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800" smtClean="0">
                <a:solidFill>
                  <a:srgbClr val="FF0000"/>
                </a:solidFill>
                <a:latin typeface="Bookman Old Style" pitchFamily="18" charset="0"/>
              </a:rPr>
              <a:t>Спасибо </a:t>
            </a:r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  <a:t>за внимание!</a:t>
            </a:r>
            <a:b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Презентация подготовлена</a:t>
            </a:r>
            <a:b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учителем-логопедом </a:t>
            </a:r>
            <a:b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ДОУ № 32 г. Липецка </a:t>
            </a:r>
            <a:b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Bookman Old Style" pitchFamily="18" charset="0"/>
              </a:rPr>
              <a:t>Зазулиной Е.В.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Intel\Downloads\Рисунок1.jpg"/>
          <p:cNvPicPr>
            <a:picLocks noChangeAspect="1" noChangeArrowheads="1"/>
          </p:cNvPicPr>
          <p:nvPr/>
        </p:nvPicPr>
        <p:blipFill>
          <a:blip r:embed="rId3" cstate="print"/>
          <a:srcRect b="53749"/>
          <a:stretch>
            <a:fillRect/>
          </a:stretch>
        </p:blipFill>
        <p:spPr bwMode="auto">
          <a:xfrm>
            <a:off x="7740352" y="5661248"/>
            <a:ext cx="852824" cy="62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Угощение для друзей</vt:lpstr>
      <vt:lpstr> «Постановочная» (по системе «Дерево» Е.Ф. Архиповой)  история с использованием биоэнергопластики  Цель: подготовка органов артикуляции к постановке шипящих звуков Ход: педагог рассказывает сказку, параллельно выполняя артикуляционное упражнение и движение кистью. Ребенок слушает и повторяет движения.</vt:lpstr>
      <vt:lpstr>Слайд 3</vt:lpstr>
      <vt:lpstr>Слайд 4</vt:lpstr>
      <vt:lpstr>Слайд 5</vt:lpstr>
      <vt:lpstr>Слайд 6</vt:lpstr>
      <vt:lpstr>Слайд 7</vt:lpstr>
      <vt:lpstr> Спасибо за внимание!  Презентация подготовлена учителем-логопедом  ДОУ № 32 г. Липецка  Зазулиной Е.В.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Угощение для друзей</dc:title>
  <dc:creator>Intel</dc:creator>
  <cp:lastModifiedBy>Intel</cp:lastModifiedBy>
  <cp:revision>12</cp:revision>
  <dcterms:created xsi:type="dcterms:W3CDTF">2020-09-14T15:37:54Z</dcterms:created>
  <dcterms:modified xsi:type="dcterms:W3CDTF">2020-12-02T13:16:34Z</dcterms:modified>
</cp:coreProperties>
</file>