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70" r:id="rId3"/>
    <p:sldId id="373" r:id="rId4"/>
    <p:sldId id="372" r:id="rId5"/>
    <p:sldId id="374" r:id="rId6"/>
    <p:sldId id="376" r:id="rId7"/>
    <p:sldId id="371" r:id="rId8"/>
    <p:sldId id="375" r:id="rId9"/>
    <p:sldId id="378" r:id="rId10"/>
    <p:sldId id="377" r:id="rId11"/>
    <p:sldId id="382" r:id="rId12"/>
    <p:sldId id="260" r:id="rId13"/>
    <p:sldId id="380" r:id="rId14"/>
    <p:sldId id="294" r:id="rId15"/>
    <p:sldId id="293" r:id="rId16"/>
    <p:sldId id="335" r:id="rId17"/>
    <p:sldId id="350" r:id="rId18"/>
    <p:sldId id="381" r:id="rId19"/>
    <p:sldId id="351" r:id="rId20"/>
    <p:sldId id="368" r:id="rId21"/>
    <p:sldId id="369" r:id="rId22"/>
    <p:sldId id="352" r:id="rId23"/>
    <p:sldId id="341" r:id="rId24"/>
    <p:sldId id="264" r:id="rId25"/>
    <p:sldId id="324" r:id="rId26"/>
    <p:sldId id="314" r:id="rId27"/>
    <p:sldId id="347" r:id="rId28"/>
    <p:sldId id="357" r:id="rId29"/>
    <p:sldId id="346" r:id="rId30"/>
    <p:sldId id="389" r:id="rId31"/>
    <p:sldId id="297" r:id="rId32"/>
    <p:sldId id="266" r:id="rId33"/>
    <p:sldId id="268" r:id="rId34"/>
    <p:sldId id="296" r:id="rId35"/>
    <p:sldId id="267" r:id="rId36"/>
    <p:sldId id="308" r:id="rId37"/>
    <p:sldId id="379" r:id="rId38"/>
    <p:sldId id="385" r:id="rId39"/>
    <p:sldId id="291" r:id="rId40"/>
    <p:sldId id="311" r:id="rId41"/>
    <p:sldId id="390" r:id="rId42"/>
    <p:sldId id="384" r:id="rId43"/>
    <p:sldId id="353" r:id="rId44"/>
    <p:sldId id="287" r:id="rId45"/>
    <p:sldId id="286" r:id="rId46"/>
    <p:sldId id="285" r:id="rId47"/>
    <p:sldId id="284" r:id="rId48"/>
    <p:sldId id="28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9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3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5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9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8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7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9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1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2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83DAD-7072-49BE-A05C-0B92215306F0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EEB7-2A0D-44D8-9A42-26E2F752E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2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2376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61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332656"/>
            <a:ext cx="8496944" cy="6192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труктура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индивидуального образовательного маршрута: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ФИО ребенка;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дата рождения;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дата начала ИОМ;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причина постановки на учет;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возраст на начало коррекционно - развивающей работы;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цель (ИОМ);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количество занятий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неделю;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форма проведения;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ожидаемый результат;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форма работы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3530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332656"/>
            <a:ext cx="8496944" cy="6192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тратегия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тактика реализации индивидуального образовательного маршрута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первоначальный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мониторинг;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построение,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ИОМ и взаимодействие всех специалистов;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корректировка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задач, методов и форм работы, связь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33668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инструктора по физической культуре  с воспитателями и специалистами ДОУ  по организации  ИОМ</a:t>
            </a:r>
          </a:p>
        </p:txBody>
      </p:sp>
    </p:spTree>
    <p:extLst>
      <p:ext uri="{BB962C8B-B14F-4D97-AF65-F5344CB8AC3E}">
        <p14:creationId xmlns:p14="http://schemas.microsoft.com/office/powerpoint/2010/main" val="28394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5536" y="620688"/>
            <a:ext cx="8424936" cy="482453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мониторинга: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информации об общем состоянии развития ребенка, оценка физического развития и уровень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 видов движений, для планирования коррекционно-развивающего процесса (разработка ИОМ) и прогнозирования конечного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24731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996126"/>
              </p:ext>
            </p:extLst>
          </p:nvPr>
        </p:nvGraphicFramePr>
        <p:xfrm>
          <a:off x="251521" y="548680"/>
          <a:ext cx="8712965" cy="61926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5613">
                  <a:extLst>
                    <a:ext uri="{9D8B030D-6E8A-4147-A177-3AD203B41FA5}">
                      <a16:colId xmlns:a16="http://schemas.microsoft.com/office/drawing/2014/main" val="1873484247"/>
                    </a:ext>
                  </a:extLst>
                </a:gridCol>
                <a:gridCol w="1941009">
                  <a:extLst>
                    <a:ext uri="{9D8B030D-6E8A-4147-A177-3AD203B41FA5}">
                      <a16:colId xmlns:a16="http://schemas.microsoft.com/office/drawing/2014/main" val="1217541434"/>
                    </a:ext>
                  </a:extLst>
                </a:gridCol>
                <a:gridCol w="817713">
                  <a:extLst>
                    <a:ext uri="{9D8B030D-6E8A-4147-A177-3AD203B41FA5}">
                      <a16:colId xmlns:a16="http://schemas.microsoft.com/office/drawing/2014/main" val="3137679377"/>
                    </a:ext>
                  </a:extLst>
                </a:gridCol>
                <a:gridCol w="600585">
                  <a:extLst>
                    <a:ext uri="{9D8B030D-6E8A-4147-A177-3AD203B41FA5}">
                      <a16:colId xmlns:a16="http://schemas.microsoft.com/office/drawing/2014/main" val="2859067637"/>
                    </a:ext>
                  </a:extLst>
                </a:gridCol>
                <a:gridCol w="588545">
                  <a:extLst>
                    <a:ext uri="{9D8B030D-6E8A-4147-A177-3AD203B41FA5}">
                      <a16:colId xmlns:a16="http://schemas.microsoft.com/office/drawing/2014/main" val="247298909"/>
                    </a:ext>
                  </a:extLst>
                </a:gridCol>
                <a:gridCol w="587977">
                  <a:extLst>
                    <a:ext uri="{9D8B030D-6E8A-4147-A177-3AD203B41FA5}">
                      <a16:colId xmlns:a16="http://schemas.microsoft.com/office/drawing/2014/main" val="4059347075"/>
                    </a:ext>
                  </a:extLst>
                </a:gridCol>
                <a:gridCol w="587977">
                  <a:extLst>
                    <a:ext uri="{9D8B030D-6E8A-4147-A177-3AD203B41FA5}">
                      <a16:colId xmlns:a16="http://schemas.microsoft.com/office/drawing/2014/main" val="2649706562"/>
                    </a:ext>
                  </a:extLst>
                </a:gridCol>
                <a:gridCol w="668001">
                  <a:extLst>
                    <a:ext uri="{9D8B030D-6E8A-4147-A177-3AD203B41FA5}">
                      <a16:colId xmlns:a16="http://schemas.microsoft.com/office/drawing/2014/main" val="1302895957"/>
                    </a:ext>
                  </a:extLst>
                </a:gridCol>
                <a:gridCol w="423299">
                  <a:extLst>
                    <a:ext uri="{9D8B030D-6E8A-4147-A177-3AD203B41FA5}">
                      <a16:colId xmlns:a16="http://schemas.microsoft.com/office/drawing/2014/main" val="117678584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001837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87740165"/>
                    </a:ext>
                  </a:extLst>
                </a:gridCol>
                <a:gridCol w="560457">
                  <a:extLst>
                    <a:ext uri="{9D8B030D-6E8A-4147-A177-3AD203B41FA5}">
                      <a16:colId xmlns:a16="http://schemas.microsoft.com/office/drawing/2014/main" val="3403767289"/>
                    </a:ext>
                  </a:extLst>
                </a:gridCol>
                <a:gridCol w="303637">
                  <a:extLst>
                    <a:ext uri="{9D8B030D-6E8A-4147-A177-3AD203B41FA5}">
                      <a16:colId xmlns:a16="http://schemas.microsoft.com/office/drawing/2014/main" val="1448065861"/>
                    </a:ext>
                  </a:extLst>
                </a:gridCol>
              </a:tblGrid>
              <a:tr h="2955592"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группа (название группы)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 имя ребенка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Лазание по гимнастической стенке разными способами с изменением темпа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места не менее 100 см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разбега180-190см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высоту с разбега не менее 50 см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Прыжки через короткую и длинную скакалку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Бросок набивного мяча из положения стоя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предметов вдаль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предметов в вертикальную и горизонтальную цель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строевых упражнений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с элементами спортивных игр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66" marR="50366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107900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13079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787201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36019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16171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5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06621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986066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94036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8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294292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9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084389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10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078568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11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557842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12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822349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13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593094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911305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15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067017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16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853603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17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77388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18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506610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19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96591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20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366" marR="503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93995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47864" y="32523"/>
            <a:ext cx="2239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636" y="116632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усвоения программы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47629"/>
            <a:ext cx="8712968" cy="572173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 </a:t>
            </a:r>
            <a:r>
              <a:rPr lang="ru-RU" sz="1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среднего. </a:t>
            </a:r>
            <a:endParaRPr lang="ru-RU" sz="17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 ошибки в основных элементах сложных физических упражнений. Слабо контролирует выполнение движений, затрудняется в их оценке. Допускает нарушение правил в подвижных и спортивных играх, чаще всего в силу недостаточной физической подготовленности. Снижен интерес к физическим упражнениям.</a:t>
            </a:r>
          </a:p>
          <a:p>
            <a:pPr marL="342900" indent="-342900" algn="just">
              <a:buAutoNum type="arabicPeriod" startAt="2"/>
            </a:pPr>
            <a:r>
              <a:rPr 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  <a:r>
              <a:rPr lang="ru-RU" sz="1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7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 правильно выполняет большинство физических упражнений, проявляет при этом должные усилия, активность и интерес. Он способен оценить движения других детей, упорен в достижении своей цели и положительного результата. Самоконтроль и самооценка непостоянны (эпизодически появляются).</a:t>
            </a:r>
          </a:p>
          <a:p>
            <a:pPr algn="just"/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способен организовать подвижные игры и упражнения с небольшой подгруппой сверстников или малышей. Может придумать и выполнить несложные физические упражнения, комбинации. Интерес к физическим упражнениям устойчивый.</a:t>
            </a:r>
          </a:p>
          <a:p>
            <a:pPr algn="just"/>
            <a:r>
              <a:rPr 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Высокий</a:t>
            </a:r>
            <a:r>
              <a:rPr lang="ru-RU" sz="1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7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результативно, уверенно, мягко, выразительно и точно выполняет физические упражнения. Самоконтроль и самооценка постоянны. Проявляет элементы творчества в двигательной деятельности: самостоятельно составляет простые варианты из освоенных физических упражнений и игр, через движения передает своеобразие конкретного образа (персонажа, животного), стремится к неповторимости (индивидуальности) в своих движениях. Интерес к физическим упражнениям устойчивый.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255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332656"/>
            <a:ext cx="8712968" cy="6408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Карта развития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1.Ф.И.О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воспитанника________________________________________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Дата и место рождения 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Адрес: _____________________________________________________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Сведения о родителях (законных представителях):_______________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Дата поступления в ДОУ 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Общее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состояние ____________________________________________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Физическое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Неврология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Зрение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Слух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 Опорно-двигательный аппарат________________________________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 Диагноз психиатра__________________________________________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13. Диагноз логопеда 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14. Профилактические прививки (не) сделаны по возрасту____________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15. Статус: _____(«ребенок с ограниченными возможностями здоровья», ребенок-инвалид: от ___г. ), основной диагноз_______________________________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16. № удостоверения по инвалидности_________ МСЭК №____________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назначения___________ продление ______________ ИПРА №___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17. Оценка психологической готовности к началу дошкольного образования: 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Физическое развитие _____________________________________________________________________________________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-физических качеств: быстроты движений, силы, выносливости, ловкости, гибкости </a:t>
            </a:r>
          </a:p>
        </p:txBody>
      </p:sp>
    </p:spTree>
    <p:extLst>
      <p:ext uri="{BB962C8B-B14F-4D97-AF65-F5344CB8AC3E}">
        <p14:creationId xmlns:p14="http://schemas.microsoft.com/office/powerpoint/2010/main" val="38813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67544" y="836712"/>
            <a:ext cx="7992888" cy="51125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маршрут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67544" y="476672"/>
            <a:ext cx="7992888" cy="547260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выявить особые образовательные потребности ребенка; оказать помощь в адаптации к коллективу детей; способствовать усвоению ребенком образовательной программы; развить осознание своих возможностей; обеспечить позитивные сдвиги в физическом развитии, стимулировать раскрытие индивидуальных возможностей; вовлечение родителей в образовательный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332656"/>
            <a:ext cx="8352928" cy="6408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ИОМ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дошкольника ОО «Физическое развитие» 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ФИО ребенка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начала ИОМ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Причина постановки на учет: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 на начало коррекционно - развивающей работы: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(ИОМ): открытие  новых  перспектив в усвоении ОПП ДОУ в образовательной области «Физическое развитие»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занятий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неделю:_________________________________________________________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проведения: организованная образовательная деятельность, индивидуальные занятия, игровая деятельность, совместная деятельность педагогов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ДОУ,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родителей, детей; самостоятельная двигательная деятельность, беседы, презентации, ведение портфолио здоровья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Ожидаемый результат:_______________________________________________________________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с родителями: консультации, практикум, собеседование, обмен опытом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Организационно-педагогические условия по проектированию индивидуальных образовательных маршрутов в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322344"/>
            <a:ext cx="8352928" cy="6408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Индивидуальный маршрут развития ребенка с ОВЗ образовательная область «Физическое развитие» 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ребенка _________________________ 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 ________________________   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начала ИОМ _____________________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 на начало ИОМ ________________ </a:t>
            </a:r>
          </a:p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Заболевание: Астигматизм, II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Макросоматик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Астигматизм - дефект зрения, связанный с нарушением формы хрусталика, роговицы или глаза, в результате чего человек теряет способность к четкому видению </a:t>
            </a:r>
          </a:p>
          <a:p>
            <a:pPr algn="just"/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Макросоматик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(соматический тип, относящийся к крупному телосложению) – это такой тип конституции тела, который отличается широкой костной структурой и большими запасами подкожного жира. </a:t>
            </a:r>
          </a:p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развития: не соответствует возрасту </a:t>
            </a:r>
          </a:p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низкая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двигательная активность, неохотно принимает участие  в подвижных играх – нет динамики. </a:t>
            </a:r>
          </a:p>
        </p:txBody>
      </p:sp>
    </p:spTree>
    <p:extLst>
      <p:ext uri="{BB962C8B-B14F-4D97-AF65-F5344CB8AC3E}">
        <p14:creationId xmlns:p14="http://schemas.microsoft.com/office/powerpoint/2010/main" val="38756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78375"/>
              </p:ext>
            </p:extLst>
          </p:nvPr>
        </p:nvGraphicFramePr>
        <p:xfrm>
          <a:off x="395536" y="980728"/>
          <a:ext cx="8568952" cy="559574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38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физических качеств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Овладение ОВД 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Индивидуальная работа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инструктора ФК,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воспитателей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25400" indent="-6350" algn="ctr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с семьей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504">
                <a:tc>
                  <a:txBody>
                    <a:bodyPr/>
                    <a:lstStyle/>
                    <a:p>
                      <a:pPr marL="6350" marR="12065" indent="-6350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Заметное отставание в показателях ОФК –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ловкость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быстрота, выносливость. Не умеет менять направления движения по сигналу, не вынослив, быстро устает, не согласованные движения рук и ног во время  ходьбы и бега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29210" indent="-6350" algn="l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Замедленность процесса освоения и выполнения ОВД (отстает от общего темпа выполнения упражнений, необходим отдельный показ упражнений, движений),  нарушение общей моторики, функции равновесия.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Положительная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прослеживается в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прыжках в длину (толчок, приземление), ловит мяч, не прижимая к груди. Допускает ошибки в основных элементах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физ.упр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.- лазание по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гим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стенке (боится), прыжок с продвижением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6350" marR="29210" indent="-6350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-6350" algn="l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Закрепление умения ходить и бегать, согласовывая движения рук и ног, прыгать, продвигаясь вперед отталкиваясь двумя ногами одновременно, приземляться мягко на полусогнутые ноги. Развивать ловкость (умение менять направление по сигналу,  лазать по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гимнастической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лестнице удобным способом). Развитие глазомера – умение бросать мешочек в горизонтальную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цель. Создавать мотивацию для вовлечения в подвижную игру, игровые упражнения.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6350" indent="-6350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пропускать занятия. Стимулирование двигательной активности ребенка совместными подвижными играми, длительными прогулками в парк или лес; покупка ребенку спортивного инвентаря (мячик, скакалка).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350" marR="0" indent="-6350" algn="l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Привлекать к совместным занятиям, развлечениям.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6350" indent="-6350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059" marR="8471" marT="5760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51720" y="404664"/>
            <a:ext cx="5236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Перспективное планирование ИОМ</a:t>
            </a:r>
          </a:p>
        </p:txBody>
      </p:sp>
    </p:spTree>
    <p:extLst>
      <p:ext uri="{BB962C8B-B14F-4D97-AF65-F5344CB8AC3E}">
        <p14:creationId xmlns:p14="http://schemas.microsoft.com/office/powerpoint/2010/main" val="21379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Календарный план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работы с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детьми с низкими показателями физического развития по показателям мониторинга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879015"/>
              </p:ext>
            </p:extLst>
          </p:nvPr>
        </p:nvGraphicFramePr>
        <p:xfrm>
          <a:off x="107504" y="836712"/>
          <a:ext cx="8856984" cy="5971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06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работы с воспитанником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9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ОРУ с обручем.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Релаксация «Космос».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Упражнение для глаз «Лабиринт».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Упражнения для мышц туловища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Бег, выбрасывая прямые ноги вперёд, с остановкой по сигналу.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Бег змейкой, с поворотом кругом по сигналу.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Повороты на месте прыжком в разные стороны.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Консультация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развития ребёнка 4-5 лет»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06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работы с воспитанником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Ходьба с перешагиванием через набивные мячи.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Спрыгивание со скамейки на полусогнутые ноги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Метание мяча в горизонтальную цель правой и левой рукой с расстояния 2 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Упражнение «Раз, два, три, четыре пять…»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Упражнение «Сенсорная дорожка»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Беседа: «Знаете ли вы своего ребенка?»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Рекомендации: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«Физическая культура и оздоровление»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06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работы с воспитанником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33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Упражнение «Молодцы»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Дыхательное упражнение «Раз, два, три, четыре пять…»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Обычная ходьба в сочетании с ходьбой на носках по неровной (массажной) дорожке.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Бег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противоходом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Прыжки на правой и левой ноге между кеглями, поставленными в одну линию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Отбивание мяча о пол, продвигаясь вперед шагом.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Беседа: «Значение физических упражнений»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Практическое занятие: Изготовление нестандартного оборудования для занятий физкультурой.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5" marR="586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1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20" y="764704"/>
            <a:ext cx="8568952" cy="5760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 уровня физической подготовки детей и его индивидуальных способностей (одарённости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целей и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задач.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учебно - тематического плана, определение 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содержания.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банка данных одаренных детей физкультурно – оздоровительной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направленности.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детьми;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разработка индивидуальных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маршрутов.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Групповые и индивидуальные занятия.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правильной осанки;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чувства ритма, темпа, глазомера;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 укрепление мышц рук, ног, шеи и туловища, подвижности суставов;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воспитание желания выполнять команды инструктора.</a:t>
            </a:r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Упр. общеразвивающего воздействия: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различные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 ходьбы: высоко поднимая колени, гимнастический шаг, боковой приставной, на носках (с различным положением рук);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азличные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 бега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на носках, «Лошадки»,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захлёстыванием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голени;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азличные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 прыжков: прыжки с продвижением вперед через предметы; прыжки  из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глубокого приседа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вверх; прыжки со сменой положения ног.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6632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Календарный план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работы с одаренными детьми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оздоровительной направленности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8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 ИНСТРУКТОРА  ПО ФК  СО  СПЕЦИАЛИСТАМИ   ДОУ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586608"/>
            <a:ext cx="2016224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484784"/>
            <a:ext cx="1850504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Заместители заведующей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568232"/>
            <a:ext cx="1728192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36296" y="3259832"/>
            <a:ext cx="1778496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174232"/>
            <a:ext cx="1728192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36296" y="1992296"/>
            <a:ext cx="1763688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88920" y="4175067"/>
            <a:ext cx="1800192" cy="914400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699792" y="2763220"/>
            <a:ext cx="4392488" cy="2928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516912" y="2482632"/>
            <a:ext cx="1299008" cy="280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588920" y="2622926"/>
            <a:ext cx="3423240" cy="283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588920" y="3451287"/>
            <a:ext cx="891443" cy="65039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699792" y="3301873"/>
            <a:ext cx="3312368" cy="72378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778618" y="3187284"/>
            <a:ext cx="4313662" cy="45545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8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6336704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185614"/>
              </p:ext>
            </p:extLst>
          </p:nvPr>
        </p:nvGraphicFramePr>
        <p:xfrm>
          <a:off x="467545" y="1556792"/>
          <a:ext cx="8208911" cy="491274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2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5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1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выполнения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Проведение диагностики двигательных умений и навыков по физической культуре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1-2 неделя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двигательного режима группы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игровых движений для оздоровительных прогулок на воздухе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в квартал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закаливающих мероприятий в группе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ежедневно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к проведению физкультурных досугов и праздников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в месяц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индивидуальной работы с детьми по физической культуре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раза в неделю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Консультации и рекомендации инструктора по физической культуре для воспитателей ДОУ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месяц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Мастер -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 инструктора по физической культуре по организации народных подвижных игр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год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воспитателя за самостоятельной двигательной деятельностью детей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ежедневно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31" marR="61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260648"/>
            <a:ext cx="82089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взаимодействия  инструктора по физической культуре 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воспитателями ДОУ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854462"/>
              </p:ext>
            </p:extLst>
          </p:nvPr>
        </p:nvGraphicFramePr>
        <p:xfrm>
          <a:off x="179512" y="548680"/>
          <a:ext cx="8856984" cy="6260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проведения</a:t>
                      </a:r>
                      <a:endParaRPr lang="ru-RU" sz="13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Подпись воспитателя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2.02.2021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Ходьба с перешагиванием предметов (высота 10-15 см)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1.ФИ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Отбивание мяча стоя на месте правой и левой рукой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1.ФИ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Перебрасывание мяча в парах от груди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1.ФИ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7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Прыжки со сменой положения ног: ноги вместе, ноги врозь (руки на пояс)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1.ФИ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12.02.2021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Ползание на высоких четвереньках змейкой между предметами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1.ФИ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17.02.2021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92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Метание в горизонтальную цель (обруч) мешочком с песком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1.ФИ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18.02.2021</a:t>
                      </a:r>
                      <a:endParaRPr lang="ru-RU" sz="13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44624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Тетрадь по взаимодействию инструктора по физкультуре и воспитателей группы</a:t>
            </a:r>
          </a:p>
        </p:txBody>
      </p:sp>
    </p:spTree>
    <p:extLst>
      <p:ext uri="{BB962C8B-B14F-4D97-AF65-F5344CB8AC3E}">
        <p14:creationId xmlns:p14="http://schemas.microsoft.com/office/powerpoint/2010/main" val="26288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5536" y="548680"/>
            <a:ext cx="8352928" cy="55446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Индивидуальная работа воспитателя с детьми  в группе по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физической культуре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" y="548680"/>
            <a:ext cx="8856984" cy="548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76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5536" y="548680"/>
            <a:ext cx="8352928" cy="55446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воспитателя с инструктором на занятиях по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физической культуре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548680"/>
            <a:ext cx="8352928" cy="59766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Индивидуальный образовательный маршрут - это персональный путь реализации личностного потенциала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воспитанника 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образовании и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обучении 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980728"/>
            <a:ext cx="648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Инструктор по физической культуре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 выстроить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работу, осуществляет правильный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упражнений, методов и приемов педагогического воздействия с учетом состояния здоровья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рекомендациями специалистов.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Воспитатель проводит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ИОМ, фиксирует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необходимо закрепить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индивидуальной работе, в режимных моментах. </a:t>
            </a:r>
          </a:p>
        </p:txBody>
      </p:sp>
    </p:spTree>
    <p:extLst>
      <p:ext uri="{BB962C8B-B14F-4D97-AF65-F5344CB8AC3E}">
        <p14:creationId xmlns:p14="http://schemas.microsoft.com/office/powerpoint/2010/main" val="3319418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782324"/>
              </p:ext>
            </p:extLst>
          </p:nvPr>
        </p:nvGraphicFramePr>
        <p:xfrm>
          <a:off x="395536" y="476672"/>
          <a:ext cx="8568953" cy="6264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4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1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3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заполнения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Рекомендации инструктору по физической культуре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исполнения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1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06.10.2020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Рекомендовано включить в занятия релаксационные упражнения для снятия напряжения с мышц туловища: Релаксация: «Звуки прибоя», рук:  Упражнение: «Кулачки», ног: «Лентяй».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заданиями справился.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недели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1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13.10.2020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Подобраны релаксационные упражнения для расслабления мышц лица. Упражнение: «Дудочка», «Качели», «Рот на замочке». Релаксация «Улыбка».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помощью педагога.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течение месяца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8387"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28.10.2020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Включить комплекс упражнений с элементами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кинезиологии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для снятия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психомышечного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напряжения. Упражнение на релаксацию «Дирижер», «Колечко», «Нос-Ухо», «Восьмерки».</a:t>
                      </a:r>
                    </a:p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помощью педагога.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месяца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151"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11.11.2020</a:t>
                      </a:r>
                    </a:p>
                    <a:p>
                      <a:pPr marL="68580"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Рекомендован комплекс упражнений для снятия застенчивости. Упражнение: «Поймай мяч», «Различная походка», Игра «Клубочек».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помощью педагога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spcAft>
                          <a:spcPts val="0"/>
                        </a:spcAft>
                        <a:tabLst>
                          <a:tab pos="359092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месяца.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9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24.11.2020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Рекомендованы релаксационные упражнения для снятия излишнего мышечного напряжения.  Упражнение: «Слепой танец».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заданием справился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недели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21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09.12.2020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Предложен ряд упражнений для повышения самооценки. Упражнение: «Змейка и слоны», «Волшебный стул».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заданием справился с частичной помощью педагога.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недели.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072" marR="490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99592" y="11663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Взаимодействие педагога-психолога с инструктором по физкультуре</a:t>
            </a:r>
          </a:p>
        </p:txBody>
      </p:sp>
    </p:spTree>
    <p:extLst>
      <p:ext uri="{BB962C8B-B14F-4D97-AF65-F5344CB8AC3E}">
        <p14:creationId xmlns:p14="http://schemas.microsoft.com/office/powerpoint/2010/main" val="42247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12968" cy="6408712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98739"/>
              </p:ext>
            </p:extLst>
          </p:nvPr>
        </p:nvGraphicFramePr>
        <p:xfrm>
          <a:off x="454375" y="1491327"/>
          <a:ext cx="8229601" cy="44921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1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выполнения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Проведение бинарных занятий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1р. в месяц. ст. гр. и подг. гр.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Посещение психологом занятий по физкультуре с целью наблюдения за двигательной активностью детей для выявления психологических особенностей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1р. В неделю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Подбор упражнений для релаксационных минут на занятиях по физкультуре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Подбор игровых упражнений с учетом психофизических особенностей детей группы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Совместное составление картотеки, игр для детей комбинированной группы с отклонением в развитии речи (дыхательная гимнастика, психогимнастика, пальчиковые игры)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Психологическая подготовка детей к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участию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городских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соревнованиях(ГТО, спартакиада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дошкольников)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367299"/>
            <a:ext cx="863531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взаимодействия инструктора по физической культуре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педагогом- психологом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12968" cy="6408712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04677"/>
              </p:ext>
            </p:extLst>
          </p:nvPr>
        </p:nvGraphicFramePr>
        <p:xfrm>
          <a:off x="467544" y="1229842"/>
          <a:ext cx="8229600" cy="52504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выполнения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Совместное обсуждение результатов диагностики для решения образовательных задач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Планирование индивидуальной работы для поддержки ребенка в музыкально- ритмической и двигательной активности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Составление перспективного плана работы по организации развлечений и досугов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Совместное проведение спортивно- музыкальных праздников и развлечений.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плану проведения праздников и развлечений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Взаимодействие по обучению детей музыкально- физкультурным движениям (галоп, поскоки, марш). Движения с предметами (ленты, султанчики, платочки).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Перестроение в круг, парами и т.д.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Подбор музыкального сопровождения к упражнениям, играм и релаксационным минутам на физкультурном занятии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неделю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Пополнение совместной аудиотеки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8339" y="260648"/>
            <a:ext cx="86353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взаимодействия инструктора по физической культуре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музыкальным руководителем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787731"/>
              </p:ext>
            </p:extLst>
          </p:nvPr>
        </p:nvGraphicFramePr>
        <p:xfrm>
          <a:off x="179513" y="476672"/>
          <a:ext cx="8784974" cy="612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4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1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рекомендации инструктору по физической культуре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исполнения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01.03.2021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Отрабатывать с детьми боковой галоп  по одному и парами друг за другом. Следить за четкостью выполнения галопа и синхронностью движений с музыкальным сопровождением.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одна неделя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09.03.2021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Выполнять с детьми  перестроение из круга в две колонны парами и наоборот. Менять направляющих. Соблюдать за согласованностью музыки и движений.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одна неделя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15.03.2021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Закреплять умение чередовать марш и бег. Акцентировать внимание детей на смену движений в связи со сменой характера музыки.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одна неделя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22.03.2021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Учить детей перестраиваться из колонны по двое в два круга. Выполнять движения четко и слаженно.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одна неделя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29.03.2021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выполнении движений с лентами использовать музыку вальсового характера. Делать смену движений на сильную долю в музыке.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 недели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963" marR="589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45720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музыкального руководителя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инструктором по физкультуре</a:t>
            </a:r>
          </a:p>
        </p:txBody>
      </p:sp>
    </p:spTree>
    <p:extLst>
      <p:ext uri="{BB962C8B-B14F-4D97-AF65-F5344CB8AC3E}">
        <p14:creationId xmlns:p14="http://schemas.microsoft.com/office/powerpoint/2010/main" val="4419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3760" y="260648"/>
            <a:ext cx="8712968" cy="6552728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318373"/>
              </p:ext>
            </p:extLst>
          </p:nvPr>
        </p:nvGraphicFramePr>
        <p:xfrm>
          <a:off x="421196" y="1213379"/>
          <a:ext cx="8229600" cy="547878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выполнения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Консультация логопеда о специфике работы в логопедической группе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Получение рекомендации логопеда по использованию индивидуального подхода в работе с детьми логопедической группы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Обсуждение плана работы на учебный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Подбор упражнений «речь и движение» для занятий по физической культуре согласно лексическим темам учебного плана логопеда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Подбор упражнений на развитие мелкой моторике рук для использования на занятиях по физической культуре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Посещение логопедом занятий по физической культуре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Обсуждение с логопедом группы речевого материала для физкультурных праздников и досугов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Проведение открытого интегрированного физкультурно- речевого занятия для родителей группы с участием логопеда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Анализ совместной работы логопеда и инструктора по физической культуре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Составление картотеки логоритмических игр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51720" y="361782"/>
            <a:ext cx="52974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взаимодействия инструктора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физической культуре с логопедом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424621"/>
              </p:ext>
            </p:extLst>
          </p:nvPr>
        </p:nvGraphicFramePr>
        <p:xfrm>
          <a:off x="107504" y="548680"/>
          <a:ext cx="8928992" cy="628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7537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1-я неделя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«Фрукты и ягоды»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мелкой моторики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5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 делили апельсин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 нас,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он один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 долька — для ежа.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 долька — для стрижа.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 долька — для утят.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 долька — для котят.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 долька — для бобра.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для волка — кожура.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 сердит на нас — Беда!!!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Разбегайтесь — Кто куда!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разламывают воображаемый апельсин на дольки.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Показывают 10 пальцев.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Показывают 1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палец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Загибают большой палец левой руки.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Загибают указательный палец.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Загибают средний палец.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Загибают безымянный палец.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Загибают мизинец.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Бросательное движение правой рукой.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Сжимают кулаки и прижимают их к груди.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«Бегут» пальцами по столу.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Индивидуальная работа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Рекомендации инструктору по физической культуре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Р2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Игровое упражнение с мячом для развития слухового внимания и обогащения словаря «Фрукты – овощи».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2-я неделя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«Деревья»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мелкой моторики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1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 по лесу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летал,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етер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листики считал: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Вот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дубовый,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кленовый,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Вот рябиновый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резной,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березки – золотой,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Вот последний лист с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осинки,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етер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бросил на тропинку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Плавные волнообразные движения ладонями.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Загибают по одному пальчику на обеих руках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Спокойно укладывают ладони на стол.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мелкой и общей моторики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14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 дует нам в лицо.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Закачалось деревцо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 дует тише, тише,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Деревцо растет все выше, выше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сильный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набежал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все листики сорвал.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энергично обмахивают лицо руками.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Поднимают руки вверх, наклоны в стороны.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Медленно обмахивают лицо руками.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Поднимают руки вверх, тянуться на носочках.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Поднимают руки вверх, энергичные наклоны в стороны.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Наклоняются, бросив расслабленные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5" marR="19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12353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логопеда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инструктором по физкультуре</a:t>
            </a:r>
          </a:p>
        </p:txBody>
      </p:sp>
    </p:spTree>
    <p:extLst>
      <p:ext uri="{BB962C8B-B14F-4D97-AF65-F5344CB8AC3E}">
        <p14:creationId xmlns:p14="http://schemas.microsoft.com/office/powerpoint/2010/main" val="23111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3528" y="620688"/>
            <a:ext cx="8568952" cy="532859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медицинской сестрой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116632"/>
            <a:ext cx="8784976" cy="66247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583149"/>
              </p:ext>
            </p:extLst>
          </p:nvPr>
        </p:nvGraphicFramePr>
        <p:xfrm>
          <a:off x="395536" y="925140"/>
          <a:ext cx="8257797" cy="54839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8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выполнения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Совместное проведение мониторинга физического развития и подготовленности детей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1-2 неделя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Подбор рекомендаций к построению педагогического процесса с детьми, имеющими отклонения в развитии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Выделение дифференцированных групп детей требующих коррекционной работы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Осуществление –медико- педагогического контроля за проведением физкультурных занятий, утренней гимнастики, занятий на воздухе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течении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Ведение совместного контроля над организацией щадящего режима занятий или медотвода для детей перенесших заболевания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ежедневно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Контроль за санитарно- гигиеническим состоянием спортивного зала, физкультурного оборудования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ежедневно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8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Консультации для инструктора по физкультуре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1) Анатомо- физиологические особенности организма для детей дошкольного возраста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2) Профилактика нарушений осанки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3) Утомление во время физкультурных занятий и его признаки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16" marR="59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43608" y="188640"/>
            <a:ext cx="72728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взаимодействия инструктора по физической культуре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медицинским работником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968204"/>
              </p:ext>
            </p:extLst>
          </p:nvPr>
        </p:nvGraphicFramePr>
        <p:xfrm>
          <a:off x="251520" y="1484781"/>
          <a:ext cx="8568951" cy="5184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519">
                  <a:extLst>
                    <a:ext uri="{9D8B030D-6E8A-4147-A177-3AD203B41FA5}">
                      <a16:colId xmlns:a16="http://schemas.microsoft.com/office/drawing/2014/main" val="2529811226"/>
                    </a:ext>
                  </a:extLst>
                </a:gridCol>
                <a:gridCol w="841971">
                  <a:extLst>
                    <a:ext uri="{9D8B030D-6E8A-4147-A177-3AD203B41FA5}">
                      <a16:colId xmlns:a16="http://schemas.microsoft.com/office/drawing/2014/main" val="518119903"/>
                    </a:ext>
                  </a:extLst>
                </a:gridCol>
                <a:gridCol w="602521">
                  <a:extLst>
                    <a:ext uri="{9D8B030D-6E8A-4147-A177-3AD203B41FA5}">
                      <a16:colId xmlns:a16="http://schemas.microsoft.com/office/drawing/2014/main" val="2763723728"/>
                    </a:ext>
                  </a:extLst>
                </a:gridCol>
                <a:gridCol w="1621018">
                  <a:extLst>
                    <a:ext uri="{9D8B030D-6E8A-4147-A177-3AD203B41FA5}">
                      <a16:colId xmlns:a16="http://schemas.microsoft.com/office/drawing/2014/main" val="2601404252"/>
                    </a:ext>
                  </a:extLst>
                </a:gridCol>
                <a:gridCol w="2661231">
                  <a:extLst>
                    <a:ext uri="{9D8B030D-6E8A-4147-A177-3AD203B41FA5}">
                      <a16:colId xmlns:a16="http://schemas.microsoft.com/office/drawing/2014/main" val="1422981400"/>
                    </a:ext>
                  </a:extLst>
                </a:gridCol>
                <a:gridCol w="2572691">
                  <a:extLst>
                    <a:ext uri="{9D8B030D-6E8A-4147-A177-3AD203B41FA5}">
                      <a16:colId xmlns:a16="http://schemas.microsoft.com/office/drawing/2014/main" val="3359986960"/>
                    </a:ext>
                  </a:extLst>
                </a:gridCol>
              </a:tblGrid>
              <a:tr h="518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 ребёнка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Противопоказания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859441"/>
                  </a:ext>
                </a:extLst>
              </a:tr>
              <a:tr h="20738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Заболевания системы кровообращения и органов дыхания (гипертония, компенсированные пороки сердца, бронхиты, астма, пневмонии и др.)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Интенсивные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физнагрузки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(бег и прыжки в быстром темпе, эстафеты)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Акробатические упражнения с позицией головы вниз.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Висы на брусьях и подтягивания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Задержка дыхания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Нагрузка с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натуживанием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Длительные нагрузки и длительные подвижные игры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 на выносливость и скорость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Статическое напряжение мышц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 на тренажерах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Стимуляция нервного напряжения.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741837"/>
                  </a:ext>
                </a:extLst>
              </a:tr>
              <a:tr h="2592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Заболевания органов мочеполовой системы (циститы, пиелонефриты и др.)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Интенсивные физнагрузки (бег и прыжки в быстром темпе, эстафеты)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Акробатические упражнения с позицией головы вниз.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Висы на брусьях и подтягивания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Нагрузка с натуживанием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Напряжения мышц брюшного пресса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Переохлаждение тела.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Длительные нагрузки и длительные подвижные игры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 на выносливость и скорость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Статическое напряжение мышц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 на тренажерах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 с сильным сотрясением тела (прыжки в высоту и с разбега, спрыгивания)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 плаванием.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9" marR="577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07920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47664" y="188640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2250"/>
              </a:spcAft>
            </a:pPr>
            <a:r>
              <a:rPr lang="ru-RU" sz="2400" b="1" kern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и противопоказания при занятиях физкультурой с детьми с разными заболеваниями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548680"/>
            <a:ext cx="8424936" cy="59766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индивидуального образовательного маршрута регламентируется документами: 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Федеральный закон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29.12.2012 № 273-ФЗ «Об образовании в Российской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Федерации»;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дошкольного образования,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утвержденный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приказом Министерства образования и науки РФ от 17.10.2013 №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1155 «Об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утверждении федерального государственного образовательного стандарта дошкольного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67544" y="836712"/>
            <a:ext cx="7992888" cy="51125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68407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Семья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многом определяет отношение детей к физическим упражнениям, их интерес к спорту, активность и инициативу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Личный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родителей, совместные физкультурные занятия, здоровый образ жизни – главные составляющие успеха физического воспитания в семье.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Родители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реализации ИОМ. Инструктор по ФК предлагает по видеосвязи упражнения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дома,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родители делятся результатами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452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1520" y="548680"/>
            <a:ext cx="8851360" cy="56166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развивающей предметно-пространственной </a:t>
            </a:r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среды в ДОУ по физическому развитию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536504" cy="4896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76464" cy="396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2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2368" cy="371703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5244075" cy="410445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47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0633"/>
            <a:ext cx="4608512" cy="576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9309"/>
            <a:ext cx="3888432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4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82" y="225077"/>
            <a:ext cx="263691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7585" y="1228065"/>
            <a:ext cx="3429000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455" y="3652248"/>
            <a:ext cx="3144001" cy="255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9659" y="582949"/>
            <a:ext cx="30689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144" y="3607245"/>
            <a:ext cx="3033194" cy="266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0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" y="116632"/>
            <a:ext cx="9217628" cy="684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6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6010"/>
            <a:ext cx="4644259" cy="371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63" y="1124744"/>
            <a:ext cx="4248472" cy="31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2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640960" cy="64807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Основная цель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условий, способствующих позитивной социализации дошкольников, их социально – личностного развития, которое неразрывно связано с общими процессами интеллектуального, эмоционального, эстетического, физического и других видов развития личности ребенка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Индивидуально-образовательный маршрут определяется: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индивидуальными функциональными возможностями и уровнем развития воспитанников;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возможностями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260648"/>
            <a:ext cx="8640960" cy="64807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Индивидуальные образовательные маршруты разрабатываются для: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детей, не усваивающих основную общеобразовательную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программу;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детей, с ограниченными возможностями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здоровья,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детей-инвалидов;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одаренных детей;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детей с соматическими заболеваниями, с низким уровнем адаптации;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детей с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нарушениями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опорно-двигательного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аппарата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ринципы разработки индивидуального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маршрута: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опоры на обучаемость ребенка;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принцип соотнесения уровня актуального развития и зоны ближайшего развития;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принцип соблюдения интересов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ребенка;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принцип тесного взаимодействия и согласованности работы «команды»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специалистов;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принцип непрерывности;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отказа от усредненного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нормирования;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принцип опоры на детскую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субкультуру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332656"/>
            <a:ext cx="8496944" cy="6264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психолого-педагогического консилиума:</a:t>
            </a:r>
          </a:p>
          <a:p>
            <a:pPr fontAlgn="base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заведующей;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старший воспитатель;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педагог-психолог;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инструктор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физической культуре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музыкальный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404664"/>
            <a:ext cx="8064896" cy="6192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работы консилиума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выявление трудностей в освоении образовательных программ;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разработка рекомендаций по организации психолого-педагогического сопровождения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воспитанников;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консультирование участников образовательных отношений по вопросам содержания и оказания психолого-педагогической помощи, создание специальных условий получения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3974</Words>
  <Application>Microsoft Office PowerPoint</Application>
  <PresentationFormat>Экран (4:3)</PresentationFormat>
  <Paragraphs>970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ДОУ32</dc:creator>
  <cp:lastModifiedBy>Наталья</cp:lastModifiedBy>
  <cp:revision>126</cp:revision>
  <dcterms:created xsi:type="dcterms:W3CDTF">2021-03-17T04:49:04Z</dcterms:created>
  <dcterms:modified xsi:type="dcterms:W3CDTF">2021-04-22T13:06:35Z</dcterms:modified>
</cp:coreProperties>
</file>