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338" r:id="rId3"/>
    <p:sldId id="351" r:id="rId4"/>
    <p:sldId id="364" r:id="rId5"/>
  </p:sldIdLst>
  <p:sldSz cx="12241213" cy="6840538"/>
  <p:notesSz cx="6858000" cy="9144000"/>
  <p:defaultTextStyle>
    <a:defPPr>
      <a:defRPr lang="ru-RU"/>
    </a:defPPr>
    <a:lvl1pPr marL="0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579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157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1736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2315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2894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3472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4051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4630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AB01C7-586E-4072-936C-C122A62EFF16}">
          <p14:sldIdLst>
            <p14:sldId id="257"/>
            <p14:sldId id="338"/>
            <p14:sldId id="351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  <a:srgbClr val="FFFF66"/>
    <a:srgbClr val="99CC00"/>
    <a:srgbClr val="E0F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81818" autoAdjust="0"/>
  </p:normalViewPr>
  <p:slideViewPr>
    <p:cSldViewPr>
      <p:cViewPr varScale="1">
        <p:scale>
          <a:sx n="48" d="100"/>
          <a:sy n="48" d="100"/>
        </p:scale>
        <p:origin x="1026" y="54"/>
      </p:cViewPr>
      <p:guideLst>
        <p:guide orient="horz" pos="2155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5DE31-E605-4B3E-8ECF-A2960C32B628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CBAE3-E11D-461C-9A9D-12AC48C3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0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579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157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1736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2315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2894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3472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4051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4630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Улучшение </a:t>
            </a:r>
            <a:r>
              <a:rPr lang="ru-RU" baseline="0" dirty="0" smtClean="0"/>
              <a:t> - изменения по совершенствованию процесса,  которое не требует реализации проекта (что и как делать понятно)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CBAE3-E11D-461C-9A9D-12AC48C3DA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Цепочка действий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CBAE3-E11D-461C-9A9D-12AC48C3DA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5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CBAE3-E11D-461C-9A9D-12AC48C3DA4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2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CBAE3-E11D-461C-9A9D-12AC48C3DA4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3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092" y="2125001"/>
            <a:ext cx="10405031" cy="146628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76305"/>
            <a:ext cx="8568850" cy="1748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1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2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3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4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4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2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4880" y="273939"/>
            <a:ext cx="2754273" cy="58366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061" y="273939"/>
            <a:ext cx="8058799" cy="58366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9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12241213" cy="6840538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465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 flipH="1">
            <a:off x="11505341" y="6373418"/>
            <a:ext cx="47128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55BC7-CADA-4A1A-ACEE-E2097F1D08BB}" type="slidenum">
              <a:rPr lang="id-ID" b="0" smtClean="0">
                <a:latin typeface="Montserrat Semi Bold" panose="00000700000000000000" pitchFamily="50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1052" y="767343"/>
            <a:ext cx="2635056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1052" y="3530440"/>
            <a:ext cx="2635056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42388" y="767342"/>
            <a:ext cx="2635053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42386" y="3530440"/>
            <a:ext cx="2635055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003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1" y="4395681"/>
            <a:ext cx="10405031" cy="135860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1" y="2899313"/>
            <a:ext cx="10405031" cy="149636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105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1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17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23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28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34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4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46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7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2061" y="1596127"/>
            <a:ext cx="5406535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2617" y="1596127"/>
            <a:ext cx="5406535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2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2" y="1531205"/>
            <a:ext cx="5408661" cy="63813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9" indent="0">
              <a:buNone/>
              <a:defRPr sz="2600" b="1"/>
            </a:lvl2pPr>
            <a:lvl3pPr marL="1221157" indent="0">
              <a:buNone/>
              <a:defRPr sz="2400" b="1"/>
            </a:lvl3pPr>
            <a:lvl4pPr marL="1831736" indent="0">
              <a:buNone/>
              <a:defRPr sz="2100" b="1"/>
            </a:lvl4pPr>
            <a:lvl5pPr marL="2442315" indent="0">
              <a:buNone/>
              <a:defRPr sz="2100" b="1"/>
            </a:lvl5pPr>
            <a:lvl6pPr marL="3052894" indent="0">
              <a:buNone/>
              <a:defRPr sz="2100" b="1"/>
            </a:lvl6pPr>
            <a:lvl7pPr marL="3663472" indent="0">
              <a:buNone/>
              <a:defRPr sz="2100" b="1"/>
            </a:lvl7pPr>
            <a:lvl8pPr marL="4274051" indent="0">
              <a:buNone/>
              <a:defRPr sz="2100" b="1"/>
            </a:lvl8pPr>
            <a:lvl9pPr marL="488463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2" y="2169337"/>
            <a:ext cx="5408661" cy="394122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9" y="1531205"/>
            <a:ext cx="5410786" cy="63813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9" indent="0">
              <a:buNone/>
              <a:defRPr sz="2600" b="1"/>
            </a:lvl2pPr>
            <a:lvl3pPr marL="1221157" indent="0">
              <a:buNone/>
              <a:defRPr sz="2400" b="1"/>
            </a:lvl3pPr>
            <a:lvl4pPr marL="1831736" indent="0">
              <a:buNone/>
              <a:defRPr sz="2100" b="1"/>
            </a:lvl4pPr>
            <a:lvl5pPr marL="2442315" indent="0">
              <a:buNone/>
              <a:defRPr sz="2100" b="1"/>
            </a:lvl5pPr>
            <a:lvl6pPr marL="3052894" indent="0">
              <a:buNone/>
              <a:defRPr sz="2100" b="1"/>
            </a:lvl6pPr>
            <a:lvl7pPr marL="3663472" indent="0">
              <a:buNone/>
              <a:defRPr sz="2100" b="1"/>
            </a:lvl7pPr>
            <a:lvl8pPr marL="4274051" indent="0">
              <a:buNone/>
              <a:defRPr sz="2100" b="1"/>
            </a:lvl8pPr>
            <a:lvl9pPr marL="488463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8369" y="2169337"/>
            <a:ext cx="5410786" cy="394122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9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1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3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4" y="272353"/>
            <a:ext cx="4027274" cy="1159092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974" y="272356"/>
            <a:ext cx="6843178" cy="583821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4" y="1431448"/>
            <a:ext cx="4027274" cy="4679118"/>
          </a:xfrm>
        </p:spPr>
        <p:txBody>
          <a:bodyPr/>
          <a:lstStyle>
            <a:lvl1pPr marL="0" indent="0">
              <a:buNone/>
              <a:defRPr sz="1900"/>
            </a:lvl1pPr>
            <a:lvl2pPr marL="610579" indent="0">
              <a:buNone/>
              <a:defRPr sz="1600"/>
            </a:lvl2pPr>
            <a:lvl3pPr marL="1221157" indent="0">
              <a:buNone/>
              <a:defRPr sz="1400"/>
            </a:lvl3pPr>
            <a:lvl4pPr marL="1831736" indent="0">
              <a:buNone/>
              <a:defRPr sz="1200"/>
            </a:lvl4pPr>
            <a:lvl5pPr marL="2442315" indent="0">
              <a:buNone/>
              <a:defRPr sz="1200"/>
            </a:lvl5pPr>
            <a:lvl6pPr marL="3052894" indent="0">
              <a:buNone/>
              <a:defRPr sz="1200"/>
            </a:lvl6pPr>
            <a:lvl7pPr marL="3663472" indent="0">
              <a:buNone/>
              <a:defRPr sz="1200"/>
            </a:lvl7pPr>
            <a:lvl8pPr marL="4274051" indent="0">
              <a:buNone/>
              <a:defRPr sz="1200"/>
            </a:lvl8pPr>
            <a:lvl9pPr marL="488463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2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788376"/>
            <a:ext cx="7344728" cy="56529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1214"/>
            <a:ext cx="7344728" cy="4104323"/>
          </a:xfrm>
        </p:spPr>
        <p:txBody>
          <a:bodyPr/>
          <a:lstStyle>
            <a:lvl1pPr marL="0" indent="0">
              <a:buNone/>
              <a:defRPr sz="4200"/>
            </a:lvl1pPr>
            <a:lvl2pPr marL="610579" indent="0">
              <a:buNone/>
              <a:defRPr sz="3700"/>
            </a:lvl2pPr>
            <a:lvl3pPr marL="1221157" indent="0">
              <a:buNone/>
              <a:defRPr sz="3200"/>
            </a:lvl3pPr>
            <a:lvl4pPr marL="1831736" indent="0">
              <a:buNone/>
              <a:defRPr sz="2600"/>
            </a:lvl4pPr>
            <a:lvl5pPr marL="2442315" indent="0">
              <a:buNone/>
              <a:defRPr sz="2600"/>
            </a:lvl5pPr>
            <a:lvl6pPr marL="3052894" indent="0">
              <a:buNone/>
              <a:defRPr sz="2600"/>
            </a:lvl6pPr>
            <a:lvl7pPr marL="3663472" indent="0">
              <a:buNone/>
              <a:defRPr sz="2600"/>
            </a:lvl7pPr>
            <a:lvl8pPr marL="4274051" indent="0">
              <a:buNone/>
              <a:defRPr sz="2600"/>
            </a:lvl8pPr>
            <a:lvl9pPr marL="4884630" indent="0">
              <a:buNone/>
              <a:defRPr sz="2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53671"/>
            <a:ext cx="7344728" cy="802814"/>
          </a:xfrm>
        </p:spPr>
        <p:txBody>
          <a:bodyPr/>
          <a:lstStyle>
            <a:lvl1pPr marL="0" indent="0">
              <a:buNone/>
              <a:defRPr sz="1900"/>
            </a:lvl1pPr>
            <a:lvl2pPr marL="610579" indent="0">
              <a:buNone/>
              <a:defRPr sz="1600"/>
            </a:lvl2pPr>
            <a:lvl3pPr marL="1221157" indent="0">
              <a:buNone/>
              <a:defRPr sz="1400"/>
            </a:lvl3pPr>
            <a:lvl4pPr marL="1831736" indent="0">
              <a:buNone/>
              <a:defRPr sz="1200"/>
            </a:lvl4pPr>
            <a:lvl5pPr marL="2442315" indent="0">
              <a:buNone/>
              <a:defRPr sz="1200"/>
            </a:lvl5pPr>
            <a:lvl6pPr marL="3052894" indent="0">
              <a:buNone/>
              <a:defRPr sz="1200"/>
            </a:lvl6pPr>
            <a:lvl7pPr marL="3663472" indent="0">
              <a:buNone/>
              <a:defRPr sz="1200"/>
            </a:lvl7pPr>
            <a:lvl8pPr marL="4274051" indent="0">
              <a:buNone/>
              <a:defRPr sz="1200"/>
            </a:lvl8pPr>
            <a:lvl9pPr marL="488463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0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3939"/>
            <a:ext cx="11017092" cy="1140089"/>
          </a:xfrm>
          <a:prstGeom prst="rect">
            <a:avLst/>
          </a:prstGeom>
        </p:spPr>
        <p:txBody>
          <a:bodyPr vert="horz" lIns="122115" tIns="61058" rIns="122115" bIns="610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1" y="1596127"/>
            <a:ext cx="11017092" cy="4514439"/>
          </a:xfrm>
          <a:prstGeom prst="rect">
            <a:avLst/>
          </a:prstGeom>
        </p:spPr>
        <p:txBody>
          <a:bodyPr vert="horz" lIns="122115" tIns="61058" rIns="122115" bIns="610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061" y="6340166"/>
            <a:ext cx="2856283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E5A1-7306-42CE-A674-07289B189E4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2415" y="6340166"/>
            <a:ext cx="3876384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2869" y="6340166"/>
            <a:ext cx="2856283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6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221157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934" indent="-457934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92190" indent="-381612" algn="l" defTabSz="122115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6447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7025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7604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8183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8762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9340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9919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79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57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36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315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894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472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4051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630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241213" cy="6840538"/>
            <a:chOff x="0" y="0"/>
            <a:chExt cx="12192000" cy="6858000"/>
          </a:xfrm>
          <a:solidFill>
            <a:srgbClr val="92D050"/>
          </a:solidFill>
        </p:grpSpPr>
        <p:sp>
          <p:nvSpPr>
            <p:cNvPr id="14" name="Freeform 1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2666230 w 10944667"/>
                <a:gd name="connsiteY0" fmla="*/ 0 h 6858001"/>
                <a:gd name="connsiteX1" fmla="*/ 10944667 w 10944667"/>
                <a:gd name="connsiteY1" fmla="*/ 0 h 6858001"/>
                <a:gd name="connsiteX2" fmla="*/ 4086666 w 10944667"/>
                <a:gd name="connsiteY2" fmla="*/ 6858001 h 6858001"/>
                <a:gd name="connsiteX3" fmla="*/ 0 w 10944667"/>
                <a:gd name="connsiteY3" fmla="*/ 6858001 h 6858001"/>
                <a:gd name="connsiteX4" fmla="*/ 0 w 10944667"/>
                <a:gd name="connsiteY4" fmla="*/ 266623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667" h="6858001">
                  <a:moveTo>
                    <a:pt x="2666230" y="0"/>
                  </a:moveTo>
                  <a:lnTo>
                    <a:pt x="10944667" y="0"/>
                  </a:lnTo>
                  <a:lnTo>
                    <a:pt x="4086666" y="6858001"/>
                  </a:lnTo>
                  <a:lnTo>
                    <a:pt x="0" y="6858001"/>
                  </a:lnTo>
                  <a:lnTo>
                    <a:pt x="0" y="26662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4" name="TextBox 14"/>
            <p:cNvSpPr txBox="1">
              <a:spLocks noChangeArrowheads="1"/>
            </p:cNvSpPr>
            <p:nvPr/>
          </p:nvSpPr>
          <p:spPr bwMode="auto">
            <a:xfrm>
              <a:off x="4581856" y="1624203"/>
              <a:ext cx="183987" cy="7096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US" altLang="ru-RU" sz="4000" b="1" dirty="0">
                <a:solidFill>
                  <a:srgbClr val="FFFFFF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sp>
          <p:nvSpPr>
            <p:cNvPr id="30726" name="Прямоугольник 1"/>
            <p:cNvSpPr>
              <a:spLocks noChangeArrowheads="1"/>
            </p:cNvSpPr>
            <p:nvPr/>
          </p:nvSpPr>
          <p:spPr bwMode="auto">
            <a:xfrm>
              <a:off x="192936" y="6316673"/>
              <a:ext cx="965215" cy="4628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dirty="0" smtClean="0">
                  <a:latin typeface="Times New Roman" pitchFamily="18" charset="0"/>
                  <a:cs typeface="Times New Roman" pitchFamily="18" charset="0"/>
                </a:rPr>
                <a:t>2021г.</a:t>
              </a:r>
              <a:endParaRPr lang="ru-RU" alt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 descr="C:\Users\User\Desktop\lipeckaya_coa_sm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7241" y="220664"/>
              <a:ext cx="881460" cy="1103707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10" name="Rectangle 6"/>
          <p:cNvSpPr/>
          <p:nvPr/>
        </p:nvSpPr>
        <p:spPr>
          <a:xfrm flipH="1">
            <a:off x="1001642" y="4735981"/>
            <a:ext cx="46037" cy="711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323232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4062" y="4860748"/>
            <a:ext cx="30999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 №32 г. Липецка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4063" y="1974010"/>
            <a:ext cx="8496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Бережливое решение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оперативных совещаний в режиме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2" y="220101"/>
            <a:ext cx="880718" cy="110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1166">
            <a:off x="9445606" y="5059627"/>
            <a:ext cx="2158500" cy="12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DFECD48-8983-41B1-B804-30444943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77" y="70268"/>
            <a:ext cx="11017092" cy="757714"/>
          </a:xfrm>
        </p:spPr>
        <p:txBody>
          <a:bodyPr>
            <a:normAutofit/>
          </a:bodyPr>
          <a:lstStyle/>
          <a:p>
            <a:pPr marL="0" marR="0" lvl="0" indent="0" defTabSz="1221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ПАРАМЕТРЫ УЛУЧШЕНИЙ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E7149E2-27A7-4E8C-8A66-6B9CEB54A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74" y="827981"/>
            <a:ext cx="4968551" cy="1440160"/>
          </a:xfrm>
        </p:spPr>
        <p:txBody>
          <a:bodyPr>
            <a:normAutofit/>
          </a:bodyPr>
          <a:lstStyle/>
          <a:p>
            <a:r>
              <a:rPr lang="ru-RU" sz="2800" b="0" u="sng" dirty="0" smtClean="0">
                <a:latin typeface="Times New Roman" pitchFamily="18" charset="0"/>
                <a:cs typeface="Times New Roman" pitchFamily="18" charset="0"/>
              </a:rPr>
              <a:t>Процесс: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Оптимизация процесса участия педагогов в еженедельном совещании.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11649F5-CC99-49D4-8324-7EF1569BC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3982" y="2916213"/>
            <a:ext cx="11521280" cy="3672408"/>
          </a:xfrm>
        </p:spPr>
        <p:txBody>
          <a:bodyPr>
            <a:noAutofit/>
          </a:bodyPr>
          <a:lstStyle/>
          <a:p>
            <a:r>
              <a:rPr lang="ru-RU" sz="2600" b="0" u="sng" dirty="0">
                <a:latin typeface="Times New Roman" pitchFamily="18" charset="0"/>
                <a:cs typeface="Times New Roman" pitchFamily="18" charset="0"/>
              </a:rPr>
              <a:t>Обоснование </a:t>
            </a:r>
            <a:r>
              <a:rPr lang="ru-RU" sz="2600" b="0" u="sng" dirty="0" smtClean="0">
                <a:latin typeface="Times New Roman" pitchFamily="18" charset="0"/>
                <a:cs typeface="Times New Roman" pitchFamily="18" charset="0"/>
              </a:rPr>
              <a:t>необходимости:</a:t>
            </a:r>
          </a:p>
          <a:p>
            <a:pPr lvl="0"/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Трудоемкий процесс организации совещаний, связанный с наличием в ДОУ трех корпусов.</a:t>
            </a:r>
          </a:p>
          <a:p>
            <a:pPr lvl="0"/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2. Часто 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повторяющийся процесс (еженедельно). </a:t>
            </a:r>
          </a:p>
          <a:p>
            <a:pPr lvl="0"/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3. Нет 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замены воспитателей на время проведения оперативного совещания, поиск замены.</a:t>
            </a:r>
          </a:p>
          <a:p>
            <a:pPr lvl="0"/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4. Не 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все присутствуют, ожидание опоздавших, временные потери при переходе из одного корпуса в другой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7E7149E2-27A7-4E8C-8A66-6B9CEB54AB77}"/>
              </a:ext>
            </a:extLst>
          </p:cNvPr>
          <p:cNvSpPr txBox="1">
            <a:spLocks/>
          </p:cNvSpPr>
          <p:nvPr/>
        </p:nvSpPr>
        <p:spPr>
          <a:xfrm>
            <a:off x="5544542" y="827981"/>
            <a:ext cx="6480720" cy="2160240"/>
          </a:xfrm>
          <a:prstGeom prst="rect">
            <a:avLst/>
          </a:prstGeom>
        </p:spPr>
        <p:txBody>
          <a:bodyPr vert="horz" lIns="122115" tIns="61058" rIns="122115" bIns="61058" rtlCol="0" anchor="b">
            <a:normAutofit/>
          </a:bodyPr>
          <a:lstStyle>
            <a:lvl1pPr marL="0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579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157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1736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315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2894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3472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4051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630" indent="0" algn="l" defTabSz="12211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Сокращение времени процесса участия педагогов в еженедельных оперативных совещаниях, отсутствие необходимости замещения педагогов на время совещания.</a:t>
            </a:r>
          </a:p>
        </p:txBody>
      </p:sp>
    </p:spTree>
    <p:extLst>
      <p:ext uri="{BB962C8B-B14F-4D97-AF65-F5344CB8AC3E}">
        <p14:creationId xmlns:p14="http://schemas.microsoft.com/office/powerpoint/2010/main" val="10236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6714" y="1510680"/>
            <a:ext cx="11017092" cy="4514439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Проанализировали текущую ситуацию.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коренные причины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предложения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Приступили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DFECD48-8983-41B1-B804-30444943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34" y="755973"/>
            <a:ext cx="4248472" cy="563218"/>
          </a:xfrm>
        </p:spPr>
        <p:txBody>
          <a:bodyPr>
            <a:normAutofit/>
          </a:bodyPr>
          <a:lstStyle/>
          <a:p>
            <a:pPr marL="0" marR="0" lvl="0" indent="0" defTabSz="1221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ЧТО СДЕЛАНО: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DFECD48-8983-41B1-B804-30444943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286" y="107902"/>
            <a:ext cx="4788468" cy="720079"/>
          </a:xfrm>
        </p:spPr>
        <p:txBody>
          <a:bodyPr>
            <a:normAutofit/>
          </a:bodyPr>
          <a:lstStyle/>
          <a:p>
            <a:pPr marL="0" marR="0" lvl="0" indent="0" defTabSz="1221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ИЗМЕНИЛОСЬ</a:t>
            </a:r>
            <a:endParaRPr lang="ru-RU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9966" y="2131989"/>
            <a:ext cx="1355187" cy="648072"/>
          </a:xfrm>
        </p:spPr>
        <p:txBody>
          <a:bodyPr>
            <a:normAutofit/>
          </a:bodyPr>
          <a:lstStyle/>
          <a:p>
            <a:r>
              <a:rPr lang="ru-RU" sz="2800" b="0" u="sng" dirty="0" smtClean="0">
                <a:latin typeface="Times New Roman" pitchFamily="18" charset="0"/>
                <a:cs typeface="Times New Roman" pitchFamily="18" charset="0"/>
              </a:rPr>
              <a:t>Было: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0" y="2876092"/>
            <a:ext cx="4176464" cy="38024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56910" y="683965"/>
            <a:ext cx="1270389" cy="566125"/>
          </a:xfrm>
        </p:spPr>
        <p:txBody>
          <a:bodyPr>
            <a:normAutofit/>
          </a:bodyPr>
          <a:lstStyle/>
          <a:p>
            <a:r>
              <a:rPr lang="ru-RU" sz="2800" b="0" u="sng" dirty="0" smtClean="0">
                <a:latin typeface="Times New Roman" pitchFamily="18" charset="0"/>
                <a:cs typeface="Times New Roman" pitchFamily="18" charset="0"/>
              </a:rPr>
              <a:t>Стало: </a:t>
            </a:r>
            <a:endParaRPr lang="ru-RU" sz="2800" b="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50" y="1476053"/>
            <a:ext cx="4379642" cy="316835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34" y="2628181"/>
            <a:ext cx="3050063" cy="406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132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163</Words>
  <Application>Microsoft Office PowerPoint</Application>
  <PresentationFormat>Произвольный</PresentationFormat>
  <Paragraphs>27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Gotham Pro</vt:lpstr>
      <vt:lpstr>Montserrat Semi Bold</vt:lpstr>
      <vt:lpstr>Questrial</vt:lpstr>
      <vt:lpstr>Times New Roman</vt:lpstr>
      <vt:lpstr>Тема Office</vt:lpstr>
      <vt:lpstr>Презентация PowerPoint</vt:lpstr>
      <vt:lpstr>ПАРАМЕТРЫ УЛУЧШЕНИЙ </vt:lpstr>
      <vt:lpstr>ЧТО СДЕЛАНО:</vt:lpstr>
      <vt:lpstr>ЧТО ИЗМЕНИЛОСЬ</vt:lpstr>
    </vt:vector>
  </TitlesOfParts>
  <Company>Администрация Липецкой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Киц А.</dc:creator>
  <cp:lastModifiedBy>Натали</cp:lastModifiedBy>
  <cp:revision>237</cp:revision>
  <dcterms:created xsi:type="dcterms:W3CDTF">2019-06-03T12:00:22Z</dcterms:created>
  <dcterms:modified xsi:type="dcterms:W3CDTF">2021-01-21T14:03:42Z</dcterms:modified>
</cp:coreProperties>
</file>