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sldIdLst>
    <p:sldId id="284" r:id="rId3"/>
    <p:sldId id="269" r:id="rId4"/>
    <p:sldId id="257" r:id="rId5"/>
    <p:sldId id="261" r:id="rId6"/>
    <p:sldId id="260" r:id="rId7"/>
    <p:sldId id="259" r:id="rId8"/>
    <p:sldId id="265" r:id="rId9"/>
    <p:sldId id="267" r:id="rId10"/>
    <p:sldId id="280" r:id="rId11"/>
    <p:sldId id="271" r:id="rId12"/>
    <p:sldId id="273" r:id="rId13"/>
    <p:sldId id="274" r:id="rId14"/>
    <p:sldId id="277" r:id="rId15"/>
    <p:sldId id="258" r:id="rId16"/>
    <p:sldId id="278" r:id="rId17"/>
    <p:sldId id="286" r:id="rId18"/>
    <p:sldId id="283" r:id="rId19"/>
    <p:sldId id="285" r:id="rId20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070"/>
    <a:srgbClr val="01336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8025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8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5.png"/><Relationship Id="rId3" Type="http://schemas.openxmlformats.org/officeDocument/2006/relationships/image" Target="../media/image8.png"/><Relationship Id="rId7" Type="http://schemas.openxmlformats.org/officeDocument/2006/relationships/image" Target="../media/image4.png"/><Relationship Id="rId12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image" Target="../media/image6.png"/></Relationships>
</file>

<file path=ppt/slideLayouts/_rels/slideLayout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CC3A43-153A-48D8-BFCB-07C801E8819C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6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7C71D7-3840-45A0-B946-0AF364A009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74976C-6024-4D2C-A11A-712AC13D2F78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C4C2D-BD4B-4468-A07F-7395EAF80D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A9CE-4744-46A0-BD1C-4FABA5A56E0A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ADFA3-77E5-4D9A-BA0C-6754801D94D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2" descr="1_2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7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7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5" descr="vneuroka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2216150" y="1979613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7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3159125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7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9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80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2005013" y="3148013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1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43275"/>
            <a:ext cx="1520825" cy="154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82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494213" y="3336925"/>
            <a:ext cx="1512887" cy="130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83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49913" y="3138488"/>
            <a:ext cx="1512887" cy="175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60600" y="1293813"/>
            <a:ext cx="4622800" cy="1203325"/>
          </a:xfrm>
        </p:spPr>
        <p:txBody>
          <a:bodyPr/>
          <a:lstStyle>
            <a:lvl1pPr>
              <a:defRPr sz="1800" b="1">
                <a:solidFill>
                  <a:srgbClr val="006600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292350" y="3232150"/>
            <a:ext cx="4559300" cy="1290638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 sz="1400">
                <a:solidFill>
                  <a:srgbClr val="4D4D4D"/>
                </a:solidFill>
              </a:defRPr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F26D84ED-A605-4E22-9900-D135301DDEE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6" dur="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"/>
                            </p:stCondLst>
                            <p:childTnLst>
                              <p:par>
                                <p:cTn id="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0" dur="2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"/>
                            </p:stCondLst>
                            <p:childTnLst>
                              <p:par>
                                <p:cTn id="13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4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"/>
                            </p:stCondLst>
                            <p:childTnLst>
                              <p:par>
                                <p:cTn id="17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18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"/>
                            </p:stCondLst>
                            <p:childTnLst>
                              <p:par>
                                <p:cTn id="21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2" dur="2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26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"/>
                            </p:stCondLst>
                            <p:childTnLst>
                              <p:par>
                                <p:cTn id="2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0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400"/>
                            </p:stCondLst>
                            <p:childTnLst>
                              <p:par>
                                <p:cTn id="33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4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600"/>
                            </p:stCondLst>
                            <p:childTnLst>
                              <p:par>
                                <p:cTn id="37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38" dur="2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800"/>
                            </p:stCondLst>
                            <p:childTnLst>
                              <p:par>
                                <p:cTn id="41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2" dur="2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46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4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out)">
                                      <p:cBhvr>
                                        <p:cTn id="50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B958BC83-2A27-4E05-B1F0-B00E41F921EC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B448E8E-2A33-47D1-A1FD-03A0FB852A45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8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9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1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704850"/>
            <a:ext cx="3657600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704850"/>
            <a:ext cx="3657600" cy="54340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D70AD3D-B680-4785-A852-982E0290E4B1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20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21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2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3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4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5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6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836760DA-2671-4576-8FB1-8E0F83CA6AE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6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7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8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19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20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D7DF9913-6724-4D23-A4B7-C02A42BAE64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5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6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7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18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9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0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1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68DA0CC3-499D-4932-9465-9D86A2C6D2A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8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9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1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740ECBD5-440D-451D-8204-5D9CBBF34FC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433EF6-311F-458C-B936-D120297E777A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825"/>
            <a:ext cx="758825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A72B02-65C7-4D66-8AF1-7538E86AAF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8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9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20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1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2DF5F893-54CB-493A-A895-C8D67E53DA3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064D30D-73A2-4CB4-9990-C58A9ED0B11D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2" descr="vneuroka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53" descr="vneuroka"/>
          <p:cNvPicPr>
            <a:picLocks noChangeAspect="1" noChangeArrowheads="1"/>
          </p:cNvPicPr>
          <p:nvPr userDrawn="1"/>
        </p:nvPicPr>
        <p:blipFill>
          <a:blip r:embed="rId3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4" descr="vneuroka"/>
          <p:cNvPicPr>
            <a:picLocks noChangeAspect="1" noChangeArrowheads="1"/>
          </p:cNvPicPr>
          <p:nvPr userDrawn="1"/>
        </p:nvPicPr>
        <p:blipFill>
          <a:blip r:embed="rId4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5" descr="1_2"/>
          <p:cNvPicPr>
            <a:picLocks noChangeAspect="1" noChangeArrowheads="1"/>
          </p:cNvPicPr>
          <p:nvPr userDrawn="1"/>
        </p:nvPicPr>
        <p:blipFill>
          <a:blip r:embed="rId5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6" descr="vneuroka"/>
          <p:cNvPicPr>
            <a:picLocks noChangeAspect="1" noChangeArrowheads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47" descr="vneuroka"/>
          <p:cNvPicPr>
            <a:picLocks noChangeAspect="1" noChangeArrowheads="1"/>
          </p:cNvPicPr>
          <p:nvPr userDrawn="1"/>
        </p:nvPicPr>
        <p:blipFill>
          <a:blip r:embed="rId7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48" descr="vneuroka"/>
          <p:cNvPicPr>
            <a:picLocks noChangeAspect="1" noChangeArrowheads="1"/>
          </p:cNvPicPr>
          <p:nvPr userDrawn="1"/>
        </p:nvPicPr>
        <p:blipFill>
          <a:blip r:embed="rId8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51" descr="vneuroka"/>
          <p:cNvPicPr>
            <a:picLocks noChangeAspect="1" noChangeArrowheads="1"/>
          </p:cNvPicPr>
          <p:nvPr userDrawn="1"/>
        </p:nvPicPr>
        <p:blipFill>
          <a:blip r:embed="rId9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7" descr="vneuroka"/>
          <p:cNvPicPr>
            <a:picLocks noChangeAspect="1" noChangeArrowheads="1"/>
          </p:cNvPicPr>
          <p:nvPr userDrawn="1"/>
        </p:nvPicPr>
        <p:blipFill>
          <a:blip r:embed="rId10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8" descr="vneuroka"/>
          <p:cNvPicPr>
            <a:picLocks noChangeAspect="1" noChangeArrowheads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59" descr="vneuroka"/>
          <p:cNvPicPr>
            <a:picLocks noChangeAspect="1" noChangeArrowheads="1"/>
          </p:cNvPicPr>
          <p:nvPr userDrawn="1"/>
        </p:nvPicPr>
        <p:blipFill>
          <a:blip r:embed="rId12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60" descr="vneuroka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grpSp>
        <p:nvGrpSpPr>
          <p:cNvPr id="17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8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9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20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20428464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38900" y="704850"/>
            <a:ext cx="1866900" cy="543401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704850"/>
            <a:ext cx="5448300" cy="543401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21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2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23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/>
            </a:lvl1pPr>
          </a:lstStyle>
          <a:p>
            <a:pPr>
              <a:defRPr/>
            </a:pPr>
            <a:fld id="{1FF92C2B-5197-4348-96D7-4968EE9C0D0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5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A81352-3D19-44BC-A556-B6F0EBE9CD54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7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5E43DD-8AE4-4304-A0D1-811BC7160C6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C63DFF-5101-437E-A830-F5717E4567B0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6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D6DA4-D2BD-46C7-94FA-581F58745E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8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3A08C1-8072-4033-B3BD-367F1C0D1765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9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76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C3F96-4CCB-46E2-8F5F-9C79D1070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62E863-FFD2-40FE-BF25-384BD29FCAA1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4" name="Нижний колонтитул 2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834525-D3B9-45C9-95CF-B30829AC7B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805126-BA43-4DAD-85EB-B1D6A11FF6FF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3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30683-B75E-487F-90CD-B18AFE6D7C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66E27E-6DB8-4E8E-B9B1-5AD8B5447849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7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CFCBCC-14BD-4440-B903-B60857F1FB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24307B-BA68-49AB-A0FE-1B1BB69A195B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4CCDFC-7712-482E-BD79-B4A659CB99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14.xml"/><Relationship Id="rId21" Type="http://schemas.openxmlformats.org/officeDocument/2006/relationships/image" Target="../media/image11.png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7.png"/><Relationship Id="rId25" Type="http://schemas.openxmlformats.org/officeDocument/2006/relationships/image" Target="../media/image15.png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6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image" Target="../media/image14.png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5.png"/><Relationship Id="rId23" Type="http://schemas.openxmlformats.org/officeDocument/2006/relationships/image" Target="../media/image13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4.png"/><Relationship Id="rId22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9" name="Текст 7"/>
          <p:cNvSpPr>
            <a:spLocks noGrp="1"/>
          </p:cNvSpPr>
          <p:nvPr>
            <p:ph type="body" idx="1"/>
          </p:nvPr>
        </p:nvSpPr>
        <p:spPr bwMode="auto">
          <a:xfrm>
            <a:off x="304800" y="1554163"/>
            <a:ext cx="86868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E9E9F5-F1DE-4CBF-B482-AD9F8F558470}" type="datetimeFigureOut">
              <a:rPr lang="ru-RU"/>
              <a:pPr>
                <a:defRPr/>
              </a:pPr>
              <a:t>21.02.2023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accent1">
                    <a:shade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D60773E-45EB-47AB-BD8A-17BA6A67E4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04" r:id="rId4"/>
    <p:sldLayoutId id="2147483710" r:id="rId5"/>
    <p:sldLayoutId id="2147483705" r:id="rId6"/>
    <p:sldLayoutId id="2147483711" r:id="rId7"/>
    <p:sldLayoutId id="2147483712" r:id="rId8"/>
    <p:sldLayoutId id="2147483713" r:id="rId9"/>
    <p:sldLayoutId id="2147483706" r:id="rId10"/>
    <p:sldLayoutId id="214748371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 cap="all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Franklin Gothic Medium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"/>
        <a:defRPr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"/>
        <a:defRPr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"/>
        <a:defRPr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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 2" pitchFamily="18" charset="2"/>
        <a:buChar char=""/>
        <a:defRPr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25" y="1406525"/>
            <a:ext cx="4281488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76" name="Picture 52" descr="vneuroka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3144838" y="2184400"/>
            <a:ext cx="1736725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7" name="Picture 53" descr="vneuroka"/>
          <p:cNvPicPr>
            <a:picLocks noChangeAspect="1" noChangeArrowheads="1"/>
          </p:cNvPicPr>
          <p:nvPr userDrawn="1"/>
        </p:nvPicPr>
        <p:blipFill>
          <a:blip r:embed="rId15"/>
          <a:srcRect/>
          <a:stretch>
            <a:fillRect/>
          </a:stretch>
        </p:blipFill>
        <p:spPr bwMode="auto">
          <a:xfrm>
            <a:off x="4524375" y="1984375"/>
            <a:ext cx="1279525" cy="1744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8" name="Picture 54" descr="vneuroka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5454650" y="1989138"/>
            <a:ext cx="1503363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9" name="Picture 45" descr="1_2"/>
          <p:cNvPicPr>
            <a:picLocks noChangeAspect="1" noChangeArrowheads="1"/>
          </p:cNvPicPr>
          <p:nvPr userDrawn="1"/>
        </p:nvPicPr>
        <p:blipFill>
          <a:blip r:embed="rId17"/>
          <a:srcRect/>
          <a:stretch>
            <a:fillRect/>
          </a:stretch>
        </p:blipFill>
        <p:spPr bwMode="auto">
          <a:xfrm>
            <a:off x="2206625" y="1022350"/>
            <a:ext cx="1504950" cy="1290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0" name="Picture 46" descr="vneuroka"/>
          <p:cNvPicPr>
            <a:picLocks noChangeAspect="1" noChangeArrowheads="1"/>
          </p:cNvPicPr>
          <p:nvPr userDrawn="1"/>
        </p:nvPicPr>
        <p:blipFill>
          <a:blip r:embed="rId18"/>
          <a:srcRect/>
          <a:stretch>
            <a:fillRect/>
          </a:stretch>
        </p:blipFill>
        <p:spPr bwMode="auto">
          <a:xfrm>
            <a:off x="3355975" y="808038"/>
            <a:ext cx="1279525" cy="174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1" name="Picture 47" descr="vneuroka"/>
          <p:cNvPicPr>
            <a:picLocks noChangeAspect="1" noChangeArrowheads="1"/>
          </p:cNvPicPr>
          <p:nvPr userDrawn="1"/>
        </p:nvPicPr>
        <p:blipFill>
          <a:blip r:embed="rId19"/>
          <a:srcRect/>
          <a:stretch>
            <a:fillRect/>
          </a:stretch>
        </p:blipFill>
        <p:spPr bwMode="auto">
          <a:xfrm>
            <a:off x="4281488" y="1028700"/>
            <a:ext cx="1495425" cy="128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2" name="Picture 48" descr="vneuroka"/>
          <p:cNvPicPr>
            <a:picLocks noChangeAspect="1" noChangeArrowheads="1"/>
          </p:cNvPicPr>
          <p:nvPr userDrawn="1"/>
        </p:nvPicPr>
        <p:blipFill>
          <a:blip r:embed="rId20"/>
          <a:srcRect/>
          <a:stretch>
            <a:fillRect/>
          </a:stretch>
        </p:blipFill>
        <p:spPr bwMode="auto">
          <a:xfrm>
            <a:off x="5437188" y="808038"/>
            <a:ext cx="1736725" cy="1495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75" name="Picture 51" descr="vneuroka"/>
          <p:cNvPicPr>
            <a:picLocks noChangeAspect="1" noChangeArrowheads="1"/>
          </p:cNvPicPr>
          <p:nvPr userDrawn="1"/>
        </p:nvPicPr>
        <p:blipFill>
          <a:blip r:embed="rId21"/>
          <a:srcRect/>
          <a:stretch>
            <a:fillRect/>
          </a:stretch>
        </p:blipFill>
        <p:spPr bwMode="auto">
          <a:xfrm>
            <a:off x="2187575" y="1951038"/>
            <a:ext cx="1279525" cy="1512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1" name="Picture 57" descr="vneuroka"/>
          <p:cNvPicPr>
            <a:picLocks noChangeAspect="1" noChangeArrowheads="1"/>
          </p:cNvPicPr>
          <p:nvPr userDrawn="1"/>
        </p:nvPicPr>
        <p:blipFill>
          <a:blip r:embed="rId22"/>
          <a:srcRect/>
          <a:stretch>
            <a:fillRect/>
          </a:stretch>
        </p:blipFill>
        <p:spPr bwMode="auto">
          <a:xfrm>
            <a:off x="1990725" y="3119438"/>
            <a:ext cx="1736725" cy="1763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2" name="Picture 58" descr="vneuroka"/>
          <p:cNvPicPr>
            <a:picLocks noChangeAspect="1" noChangeArrowheads="1"/>
          </p:cNvPicPr>
          <p:nvPr userDrawn="1"/>
        </p:nvPicPr>
        <p:blipFill>
          <a:blip r:embed="rId23"/>
          <a:srcRect/>
          <a:stretch>
            <a:fillRect/>
          </a:stretch>
        </p:blipFill>
        <p:spPr bwMode="auto">
          <a:xfrm>
            <a:off x="3352800" y="3357563"/>
            <a:ext cx="1520825" cy="154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3" name="Picture 59" descr="vneuroka"/>
          <p:cNvPicPr>
            <a:picLocks noChangeAspect="1" noChangeArrowheads="1"/>
          </p:cNvPicPr>
          <p:nvPr userDrawn="1"/>
        </p:nvPicPr>
        <p:blipFill>
          <a:blip r:embed="rId24"/>
          <a:srcRect/>
          <a:stretch>
            <a:fillRect/>
          </a:stretch>
        </p:blipFill>
        <p:spPr bwMode="auto">
          <a:xfrm>
            <a:off x="4532313" y="3351213"/>
            <a:ext cx="1512887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84" name="Picture 60" descr="vneuroka"/>
          <p:cNvPicPr>
            <a:picLocks noChangeAspect="1" noChangeArrowheads="1"/>
          </p:cNvPicPr>
          <p:nvPr userDrawn="1"/>
        </p:nvPicPr>
        <p:blipFill>
          <a:blip r:embed="rId25"/>
          <a:srcRect/>
          <a:stretch>
            <a:fillRect/>
          </a:stretch>
        </p:blipFill>
        <p:spPr bwMode="auto">
          <a:xfrm>
            <a:off x="5678488" y="3152775"/>
            <a:ext cx="1512887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807B2D2-6BBB-4DD1-904E-C3B353470176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55" name="Freeform 31"/>
          <p:cNvSpPr>
            <a:spLocks/>
          </p:cNvSpPr>
          <p:nvPr userDrawn="1"/>
        </p:nvSpPr>
        <p:spPr bwMode="auto">
          <a:xfrm>
            <a:off x="-71438" y="-171450"/>
            <a:ext cx="12317413" cy="12050713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rgbClr val="0F3B0F">
              <a:alpha val="8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704850"/>
            <a:ext cx="7467600" cy="5434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grpSp>
        <p:nvGrpSpPr>
          <p:cNvPr id="1105" name="Group 81"/>
          <p:cNvGrpSpPr>
            <a:grpSpLocks/>
          </p:cNvGrpSpPr>
          <p:nvPr userDrawn="1"/>
        </p:nvGrpSpPr>
        <p:grpSpPr bwMode="auto">
          <a:xfrm>
            <a:off x="8199438" y="307975"/>
            <a:ext cx="944562" cy="923925"/>
            <a:chOff x="5180" y="216"/>
            <a:chExt cx="595" cy="582"/>
          </a:xfrm>
        </p:grpSpPr>
        <p:sp>
          <p:nvSpPr>
            <p:cNvPr id="1106" name="Freeform 82">
              <a:hlinkClick r:id="" action="ppaction://hlinkshowjump?jump=nextslide"/>
            </p:cNvPr>
            <p:cNvSpPr>
              <a:spLocks/>
            </p:cNvSpPr>
            <p:nvPr/>
          </p:nvSpPr>
          <p:spPr bwMode="auto">
            <a:xfrm rot="-1171536">
              <a:off x="5180" y="216"/>
              <a:ext cx="595" cy="582"/>
            </a:xfrm>
            <a:custGeom>
              <a:avLst/>
              <a:gdLst>
                <a:gd name="T0" fmla="*/ 755 w 875"/>
                <a:gd name="T1" fmla="*/ 351 h 856"/>
                <a:gd name="T2" fmla="*/ 734 w 875"/>
                <a:gd name="T3" fmla="*/ 343 h 856"/>
                <a:gd name="T4" fmla="*/ 709 w 875"/>
                <a:gd name="T5" fmla="*/ 346 h 856"/>
                <a:gd name="T6" fmla="*/ 702 w 875"/>
                <a:gd name="T7" fmla="*/ 360 h 856"/>
                <a:gd name="T8" fmla="*/ 690 w 875"/>
                <a:gd name="T9" fmla="*/ 387 h 856"/>
                <a:gd name="T10" fmla="*/ 675 w 875"/>
                <a:gd name="T11" fmla="*/ 438 h 856"/>
                <a:gd name="T12" fmla="*/ 666 w 875"/>
                <a:gd name="T13" fmla="*/ 478 h 856"/>
                <a:gd name="T14" fmla="*/ 668 w 875"/>
                <a:gd name="T15" fmla="*/ 552 h 856"/>
                <a:gd name="T16" fmla="*/ 682 w 875"/>
                <a:gd name="T17" fmla="*/ 644 h 856"/>
                <a:gd name="T18" fmla="*/ 684 w 875"/>
                <a:gd name="T19" fmla="*/ 659 h 856"/>
                <a:gd name="T20" fmla="*/ 615 w 875"/>
                <a:gd name="T21" fmla="*/ 641 h 856"/>
                <a:gd name="T22" fmla="*/ 546 w 875"/>
                <a:gd name="T23" fmla="*/ 635 h 856"/>
                <a:gd name="T24" fmla="*/ 484 w 875"/>
                <a:gd name="T25" fmla="*/ 640 h 856"/>
                <a:gd name="T26" fmla="*/ 455 w 875"/>
                <a:gd name="T27" fmla="*/ 648 h 856"/>
                <a:gd name="T28" fmla="*/ 414 w 875"/>
                <a:gd name="T29" fmla="*/ 674 h 856"/>
                <a:gd name="T30" fmla="*/ 402 w 875"/>
                <a:gd name="T31" fmla="*/ 691 h 856"/>
                <a:gd name="T32" fmla="*/ 400 w 875"/>
                <a:gd name="T33" fmla="*/ 715 h 856"/>
                <a:gd name="T34" fmla="*/ 402 w 875"/>
                <a:gd name="T35" fmla="*/ 739 h 856"/>
                <a:gd name="T36" fmla="*/ 432 w 875"/>
                <a:gd name="T37" fmla="*/ 793 h 856"/>
                <a:gd name="T38" fmla="*/ 428 w 875"/>
                <a:gd name="T39" fmla="*/ 816 h 856"/>
                <a:gd name="T40" fmla="*/ 405 w 875"/>
                <a:gd name="T41" fmla="*/ 832 h 856"/>
                <a:gd name="T42" fmla="*/ 383 w 875"/>
                <a:gd name="T43" fmla="*/ 844 h 856"/>
                <a:gd name="T44" fmla="*/ 341 w 875"/>
                <a:gd name="T45" fmla="*/ 856 h 856"/>
                <a:gd name="T46" fmla="*/ 294 w 875"/>
                <a:gd name="T47" fmla="*/ 850 h 856"/>
                <a:gd name="T48" fmla="*/ 254 w 875"/>
                <a:gd name="T49" fmla="*/ 837 h 856"/>
                <a:gd name="T50" fmla="*/ 237 w 875"/>
                <a:gd name="T51" fmla="*/ 807 h 856"/>
                <a:gd name="T52" fmla="*/ 242 w 875"/>
                <a:gd name="T53" fmla="*/ 775 h 856"/>
                <a:gd name="T54" fmla="*/ 254 w 875"/>
                <a:gd name="T55" fmla="*/ 755 h 856"/>
                <a:gd name="T56" fmla="*/ 263 w 875"/>
                <a:gd name="T57" fmla="*/ 732 h 856"/>
                <a:gd name="T58" fmla="*/ 270 w 875"/>
                <a:gd name="T59" fmla="*/ 710 h 856"/>
                <a:gd name="T60" fmla="*/ 265 w 875"/>
                <a:gd name="T61" fmla="*/ 680 h 856"/>
                <a:gd name="T62" fmla="*/ 240 w 875"/>
                <a:gd name="T63" fmla="*/ 656 h 856"/>
                <a:gd name="T64" fmla="*/ 218 w 875"/>
                <a:gd name="T65" fmla="*/ 645 h 856"/>
                <a:gd name="T66" fmla="*/ 191 w 875"/>
                <a:gd name="T67" fmla="*/ 640 h 856"/>
                <a:gd name="T68" fmla="*/ 168 w 875"/>
                <a:gd name="T69" fmla="*/ 637 h 856"/>
                <a:gd name="T70" fmla="*/ 132 w 875"/>
                <a:gd name="T71" fmla="*/ 637 h 856"/>
                <a:gd name="T72" fmla="*/ 67 w 875"/>
                <a:gd name="T73" fmla="*/ 644 h 856"/>
                <a:gd name="T74" fmla="*/ 0 w 875"/>
                <a:gd name="T75" fmla="*/ 659 h 856"/>
                <a:gd name="T76" fmla="*/ 0 w 875"/>
                <a:gd name="T77" fmla="*/ 1 h 856"/>
                <a:gd name="T78" fmla="*/ 684 w 875"/>
                <a:gd name="T79" fmla="*/ 0 h 856"/>
                <a:gd name="T80" fmla="*/ 668 w 875"/>
                <a:gd name="T81" fmla="*/ 79 h 856"/>
                <a:gd name="T82" fmla="*/ 661 w 875"/>
                <a:gd name="T83" fmla="*/ 145 h 856"/>
                <a:gd name="T84" fmla="*/ 668 w 875"/>
                <a:gd name="T85" fmla="*/ 166 h 856"/>
                <a:gd name="T86" fmla="*/ 683 w 875"/>
                <a:gd name="T87" fmla="*/ 202 h 856"/>
                <a:gd name="T88" fmla="*/ 698 w 875"/>
                <a:gd name="T89" fmla="*/ 226 h 856"/>
                <a:gd name="T90" fmla="*/ 744 w 875"/>
                <a:gd name="T91" fmla="*/ 232 h 856"/>
                <a:gd name="T92" fmla="*/ 743 w 875"/>
                <a:gd name="T93" fmla="*/ 231 h 856"/>
                <a:gd name="T94" fmla="*/ 776 w 875"/>
                <a:gd name="T95" fmla="*/ 226 h 856"/>
                <a:gd name="T96" fmla="*/ 807 w 875"/>
                <a:gd name="T97" fmla="*/ 218 h 856"/>
                <a:gd name="T98" fmla="*/ 832 w 875"/>
                <a:gd name="T99" fmla="*/ 213 h 856"/>
                <a:gd name="T100" fmla="*/ 848 w 875"/>
                <a:gd name="T101" fmla="*/ 211 h 856"/>
                <a:gd name="T102" fmla="*/ 864 w 875"/>
                <a:gd name="T103" fmla="*/ 225 h 856"/>
                <a:gd name="T104" fmla="*/ 875 w 875"/>
                <a:gd name="T105" fmla="*/ 250 h 856"/>
                <a:gd name="T106" fmla="*/ 875 w 875"/>
                <a:gd name="T107" fmla="*/ 291 h 856"/>
                <a:gd name="T108" fmla="*/ 870 w 875"/>
                <a:gd name="T109" fmla="*/ 348 h 856"/>
                <a:gd name="T110" fmla="*/ 851 w 875"/>
                <a:gd name="T111" fmla="*/ 387 h 856"/>
                <a:gd name="T112" fmla="*/ 821 w 875"/>
                <a:gd name="T113" fmla="*/ 387 h 856"/>
                <a:gd name="T114" fmla="*/ 796 w 875"/>
                <a:gd name="T115" fmla="*/ 375 h 856"/>
                <a:gd name="T116" fmla="*/ 768 w 875"/>
                <a:gd name="T117" fmla="*/ 357 h 856"/>
                <a:gd name="T118" fmla="*/ 733 w 875"/>
                <a:gd name="T119" fmla="*/ 343 h 8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875" h="856">
                  <a:moveTo>
                    <a:pt x="755" y="351"/>
                  </a:moveTo>
                  <a:lnTo>
                    <a:pt x="734" y="343"/>
                  </a:lnTo>
                  <a:lnTo>
                    <a:pt x="709" y="346"/>
                  </a:lnTo>
                  <a:lnTo>
                    <a:pt x="702" y="360"/>
                  </a:lnTo>
                  <a:lnTo>
                    <a:pt x="690" y="387"/>
                  </a:lnTo>
                  <a:lnTo>
                    <a:pt x="675" y="438"/>
                  </a:lnTo>
                  <a:lnTo>
                    <a:pt x="666" y="478"/>
                  </a:lnTo>
                  <a:lnTo>
                    <a:pt x="668" y="552"/>
                  </a:lnTo>
                  <a:lnTo>
                    <a:pt x="682" y="644"/>
                  </a:lnTo>
                  <a:lnTo>
                    <a:pt x="684" y="659"/>
                  </a:lnTo>
                  <a:lnTo>
                    <a:pt x="615" y="641"/>
                  </a:lnTo>
                  <a:lnTo>
                    <a:pt x="546" y="635"/>
                  </a:lnTo>
                  <a:lnTo>
                    <a:pt x="484" y="640"/>
                  </a:lnTo>
                  <a:lnTo>
                    <a:pt x="455" y="648"/>
                  </a:lnTo>
                  <a:lnTo>
                    <a:pt x="414" y="674"/>
                  </a:lnTo>
                  <a:lnTo>
                    <a:pt x="402" y="691"/>
                  </a:lnTo>
                  <a:lnTo>
                    <a:pt x="400" y="715"/>
                  </a:lnTo>
                  <a:lnTo>
                    <a:pt x="402" y="739"/>
                  </a:lnTo>
                  <a:lnTo>
                    <a:pt x="432" y="793"/>
                  </a:lnTo>
                  <a:lnTo>
                    <a:pt x="428" y="816"/>
                  </a:lnTo>
                  <a:lnTo>
                    <a:pt x="405" y="832"/>
                  </a:lnTo>
                  <a:lnTo>
                    <a:pt x="383" y="844"/>
                  </a:lnTo>
                  <a:lnTo>
                    <a:pt x="341" y="856"/>
                  </a:lnTo>
                  <a:lnTo>
                    <a:pt x="294" y="850"/>
                  </a:lnTo>
                  <a:lnTo>
                    <a:pt x="254" y="837"/>
                  </a:lnTo>
                  <a:lnTo>
                    <a:pt x="237" y="807"/>
                  </a:lnTo>
                  <a:lnTo>
                    <a:pt x="242" y="775"/>
                  </a:lnTo>
                  <a:lnTo>
                    <a:pt x="254" y="755"/>
                  </a:lnTo>
                  <a:lnTo>
                    <a:pt x="263" y="732"/>
                  </a:lnTo>
                  <a:lnTo>
                    <a:pt x="270" y="710"/>
                  </a:lnTo>
                  <a:lnTo>
                    <a:pt x="265" y="680"/>
                  </a:lnTo>
                  <a:lnTo>
                    <a:pt x="240" y="656"/>
                  </a:lnTo>
                  <a:lnTo>
                    <a:pt x="218" y="645"/>
                  </a:lnTo>
                  <a:lnTo>
                    <a:pt x="191" y="640"/>
                  </a:lnTo>
                  <a:lnTo>
                    <a:pt x="168" y="637"/>
                  </a:lnTo>
                  <a:lnTo>
                    <a:pt x="132" y="637"/>
                  </a:lnTo>
                  <a:lnTo>
                    <a:pt x="67" y="644"/>
                  </a:lnTo>
                  <a:lnTo>
                    <a:pt x="0" y="659"/>
                  </a:lnTo>
                  <a:lnTo>
                    <a:pt x="0" y="1"/>
                  </a:lnTo>
                  <a:lnTo>
                    <a:pt x="684" y="0"/>
                  </a:lnTo>
                  <a:lnTo>
                    <a:pt x="668" y="79"/>
                  </a:lnTo>
                  <a:lnTo>
                    <a:pt x="661" y="145"/>
                  </a:lnTo>
                  <a:lnTo>
                    <a:pt x="668" y="166"/>
                  </a:lnTo>
                  <a:lnTo>
                    <a:pt x="683" y="202"/>
                  </a:lnTo>
                  <a:lnTo>
                    <a:pt x="698" y="226"/>
                  </a:lnTo>
                  <a:lnTo>
                    <a:pt x="744" y="232"/>
                  </a:lnTo>
                  <a:lnTo>
                    <a:pt x="743" y="231"/>
                  </a:lnTo>
                  <a:lnTo>
                    <a:pt x="776" y="226"/>
                  </a:lnTo>
                  <a:lnTo>
                    <a:pt x="807" y="218"/>
                  </a:lnTo>
                  <a:lnTo>
                    <a:pt x="832" y="213"/>
                  </a:lnTo>
                  <a:lnTo>
                    <a:pt x="848" y="211"/>
                  </a:lnTo>
                  <a:lnTo>
                    <a:pt x="864" y="225"/>
                  </a:lnTo>
                  <a:lnTo>
                    <a:pt x="875" y="250"/>
                  </a:lnTo>
                  <a:lnTo>
                    <a:pt x="875" y="291"/>
                  </a:lnTo>
                  <a:lnTo>
                    <a:pt x="870" y="348"/>
                  </a:lnTo>
                  <a:lnTo>
                    <a:pt x="851" y="387"/>
                  </a:lnTo>
                  <a:lnTo>
                    <a:pt x="821" y="387"/>
                  </a:lnTo>
                  <a:lnTo>
                    <a:pt x="796" y="375"/>
                  </a:lnTo>
                  <a:lnTo>
                    <a:pt x="768" y="357"/>
                  </a:lnTo>
                  <a:lnTo>
                    <a:pt x="733" y="343"/>
                  </a:lnTo>
                </a:path>
              </a:pathLst>
            </a:custGeom>
            <a:solidFill>
              <a:srgbClr val="339966">
                <a:alpha val="39000"/>
              </a:srgbClr>
            </a:solidFill>
            <a:ln w="25400">
              <a:solidFill>
                <a:srgbClr val="339966"/>
              </a:solidFill>
              <a:round/>
              <a:headEnd/>
              <a:tailEnd/>
            </a:ln>
            <a:effectLst/>
            <a:extLst/>
          </p:spPr>
          <p:txBody>
            <a:bodyPr/>
            <a:lstStyle/>
            <a:p>
              <a:pPr>
                <a:defRPr/>
              </a:pPr>
              <a:endParaRPr lang="ru-RU">
                <a:solidFill>
                  <a:srgbClr val="000000"/>
                </a:solidFill>
                <a:latin typeface="+mn-lt"/>
                <a:cs typeface="+mn-cs"/>
              </a:endParaRPr>
            </a:p>
          </p:txBody>
        </p:sp>
        <p:sp>
          <p:nvSpPr>
            <p:cNvPr id="1107" name="Text Box 83"/>
            <p:cNvSpPr txBox="1">
              <a:spLocks noChangeArrowheads="1"/>
            </p:cNvSpPr>
            <p:nvPr/>
          </p:nvSpPr>
          <p:spPr bwMode="auto">
            <a:xfrm>
              <a:off x="5181" y="390"/>
              <a:ext cx="472" cy="17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ru-RU" altLang="ru-RU" sz="1200" b="1">
                  <a:solidFill>
                    <a:srgbClr val="FFFFFF"/>
                  </a:solidFill>
                  <a:latin typeface="+mn-lt"/>
                  <a:cs typeface="+mn-cs"/>
                </a:rPr>
                <a:t>Далее</a:t>
              </a:r>
            </a:p>
          </p:txBody>
        </p:sp>
      </p:grpSp>
      <p:sp>
        <p:nvSpPr>
          <p:cNvPr id="1108" name="Freeform 84">
            <a:hlinkClick r:id="" action="ppaction://hlinkshowjump?jump=nextslide"/>
          </p:cNvPr>
          <p:cNvSpPr>
            <a:spLocks/>
          </p:cNvSpPr>
          <p:nvPr userDrawn="1"/>
        </p:nvSpPr>
        <p:spPr bwMode="auto">
          <a:xfrm rot="-1171536">
            <a:off x="8199438" y="303213"/>
            <a:ext cx="944562" cy="923925"/>
          </a:xfrm>
          <a:custGeom>
            <a:avLst/>
            <a:gdLst>
              <a:gd name="T0" fmla="*/ 755 w 875"/>
              <a:gd name="T1" fmla="*/ 351 h 856"/>
              <a:gd name="T2" fmla="*/ 734 w 875"/>
              <a:gd name="T3" fmla="*/ 343 h 856"/>
              <a:gd name="T4" fmla="*/ 709 w 875"/>
              <a:gd name="T5" fmla="*/ 346 h 856"/>
              <a:gd name="T6" fmla="*/ 702 w 875"/>
              <a:gd name="T7" fmla="*/ 360 h 856"/>
              <a:gd name="T8" fmla="*/ 690 w 875"/>
              <a:gd name="T9" fmla="*/ 387 h 856"/>
              <a:gd name="T10" fmla="*/ 675 w 875"/>
              <a:gd name="T11" fmla="*/ 438 h 856"/>
              <a:gd name="T12" fmla="*/ 666 w 875"/>
              <a:gd name="T13" fmla="*/ 478 h 856"/>
              <a:gd name="T14" fmla="*/ 668 w 875"/>
              <a:gd name="T15" fmla="*/ 552 h 856"/>
              <a:gd name="T16" fmla="*/ 682 w 875"/>
              <a:gd name="T17" fmla="*/ 644 h 856"/>
              <a:gd name="T18" fmla="*/ 684 w 875"/>
              <a:gd name="T19" fmla="*/ 659 h 856"/>
              <a:gd name="T20" fmla="*/ 615 w 875"/>
              <a:gd name="T21" fmla="*/ 641 h 856"/>
              <a:gd name="T22" fmla="*/ 546 w 875"/>
              <a:gd name="T23" fmla="*/ 635 h 856"/>
              <a:gd name="T24" fmla="*/ 484 w 875"/>
              <a:gd name="T25" fmla="*/ 640 h 856"/>
              <a:gd name="T26" fmla="*/ 455 w 875"/>
              <a:gd name="T27" fmla="*/ 648 h 856"/>
              <a:gd name="T28" fmla="*/ 414 w 875"/>
              <a:gd name="T29" fmla="*/ 674 h 856"/>
              <a:gd name="T30" fmla="*/ 402 w 875"/>
              <a:gd name="T31" fmla="*/ 691 h 856"/>
              <a:gd name="T32" fmla="*/ 400 w 875"/>
              <a:gd name="T33" fmla="*/ 715 h 856"/>
              <a:gd name="T34" fmla="*/ 402 w 875"/>
              <a:gd name="T35" fmla="*/ 739 h 856"/>
              <a:gd name="T36" fmla="*/ 432 w 875"/>
              <a:gd name="T37" fmla="*/ 793 h 856"/>
              <a:gd name="T38" fmla="*/ 428 w 875"/>
              <a:gd name="T39" fmla="*/ 816 h 856"/>
              <a:gd name="T40" fmla="*/ 405 w 875"/>
              <a:gd name="T41" fmla="*/ 832 h 856"/>
              <a:gd name="T42" fmla="*/ 383 w 875"/>
              <a:gd name="T43" fmla="*/ 844 h 856"/>
              <a:gd name="T44" fmla="*/ 341 w 875"/>
              <a:gd name="T45" fmla="*/ 856 h 856"/>
              <a:gd name="T46" fmla="*/ 294 w 875"/>
              <a:gd name="T47" fmla="*/ 850 h 856"/>
              <a:gd name="T48" fmla="*/ 254 w 875"/>
              <a:gd name="T49" fmla="*/ 837 h 856"/>
              <a:gd name="T50" fmla="*/ 237 w 875"/>
              <a:gd name="T51" fmla="*/ 807 h 856"/>
              <a:gd name="T52" fmla="*/ 242 w 875"/>
              <a:gd name="T53" fmla="*/ 775 h 856"/>
              <a:gd name="T54" fmla="*/ 254 w 875"/>
              <a:gd name="T55" fmla="*/ 755 h 856"/>
              <a:gd name="T56" fmla="*/ 263 w 875"/>
              <a:gd name="T57" fmla="*/ 732 h 856"/>
              <a:gd name="T58" fmla="*/ 270 w 875"/>
              <a:gd name="T59" fmla="*/ 710 h 856"/>
              <a:gd name="T60" fmla="*/ 265 w 875"/>
              <a:gd name="T61" fmla="*/ 680 h 856"/>
              <a:gd name="T62" fmla="*/ 240 w 875"/>
              <a:gd name="T63" fmla="*/ 656 h 856"/>
              <a:gd name="T64" fmla="*/ 218 w 875"/>
              <a:gd name="T65" fmla="*/ 645 h 856"/>
              <a:gd name="T66" fmla="*/ 191 w 875"/>
              <a:gd name="T67" fmla="*/ 640 h 856"/>
              <a:gd name="T68" fmla="*/ 168 w 875"/>
              <a:gd name="T69" fmla="*/ 637 h 856"/>
              <a:gd name="T70" fmla="*/ 132 w 875"/>
              <a:gd name="T71" fmla="*/ 637 h 856"/>
              <a:gd name="T72" fmla="*/ 67 w 875"/>
              <a:gd name="T73" fmla="*/ 644 h 856"/>
              <a:gd name="T74" fmla="*/ 0 w 875"/>
              <a:gd name="T75" fmla="*/ 659 h 856"/>
              <a:gd name="T76" fmla="*/ 0 w 875"/>
              <a:gd name="T77" fmla="*/ 1 h 856"/>
              <a:gd name="T78" fmla="*/ 684 w 875"/>
              <a:gd name="T79" fmla="*/ 0 h 856"/>
              <a:gd name="T80" fmla="*/ 668 w 875"/>
              <a:gd name="T81" fmla="*/ 79 h 856"/>
              <a:gd name="T82" fmla="*/ 661 w 875"/>
              <a:gd name="T83" fmla="*/ 145 h 856"/>
              <a:gd name="T84" fmla="*/ 668 w 875"/>
              <a:gd name="T85" fmla="*/ 166 h 856"/>
              <a:gd name="T86" fmla="*/ 683 w 875"/>
              <a:gd name="T87" fmla="*/ 202 h 856"/>
              <a:gd name="T88" fmla="*/ 698 w 875"/>
              <a:gd name="T89" fmla="*/ 226 h 856"/>
              <a:gd name="T90" fmla="*/ 744 w 875"/>
              <a:gd name="T91" fmla="*/ 232 h 856"/>
              <a:gd name="T92" fmla="*/ 743 w 875"/>
              <a:gd name="T93" fmla="*/ 231 h 856"/>
              <a:gd name="T94" fmla="*/ 776 w 875"/>
              <a:gd name="T95" fmla="*/ 226 h 856"/>
              <a:gd name="T96" fmla="*/ 807 w 875"/>
              <a:gd name="T97" fmla="*/ 218 h 856"/>
              <a:gd name="T98" fmla="*/ 832 w 875"/>
              <a:gd name="T99" fmla="*/ 213 h 856"/>
              <a:gd name="T100" fmla="*/ 848 w 875"/>
              <a:gd name="T101" fmla="*/ 211 h 856"/>
              <a:gd name="T102" fmla="*/ 864 w 875"/>
              <a:gd name="T103" fmla="*/ 225 h 856"/>
              <a:gd name="T104" fmla="*/ 875 w 875"/>
              <a:gd name="T105" fmla="*/ 250 h 856"/>
              <a:gd name="T106" fmla="*/ 875 w 875"/>
              <a:gd name="T107" fmla="*/ 291 h 856"/>
              <a:gd name="T108" fmla="*/ 870 w 875"/>
              <a:gd name="T109" fmla="*/ 348 h 856"/>
              <a:gd name="T110" fmla="*/ 851 w 875"/>
              <a:gd name="T111" fmla="*/ 387 h 856"/>
              <a:gd name="T112" fmla="*/ 821 w 875"/>
              <a:gd name="T113" fmla="*/ 387 h 856"/>
              <a:gd name="T114" fmla="*/ 796 w 875"/>
              <a:gd name="T115" fmla="*/ 375 h 856"/>
              <a:gd name="T116" fmla="*/ 768 w 875"/>
              <a:gd name="T117" fmla="*/ 357 h 856"/>
              <a:gd name="T118" fmla="*/ 733 w 875"/>
              <a:gd name="T119" fmla="*/ 343 h 8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875" h="856">
                <a:moveTo>
                  <a:pt x="755" y="351"/>
                </a:moveTo>
                <a:lnTo>
                  <a:pt x="734" y="343"/>
                </a:lnTo>
                <a:lnTo>
                  <a:pt x="709" y="346"/>
                </a:lnTo>
                <a:lnTo>
                  <a:pt x="702" y="360"/>
                </a:lnTo>
                <a:lnTo>
                  <a:pt x="690" y="387"/>
                </a:lnTo>
                <a:lnTo>
                  <a:pt x="675" y="438"/>
                </a:lnTo>
                <a:lnTo>
                  <a:pt x="666" y="478"/>
                </a:lnTo>
                <a:lnTo>
                  <a:pt x="668" y="552"/>
                </a:lnTo>
                <a:lnTo>
                  <a:pt x="682" y="644"/>
                </a:lnTo>
                <a:lnTo>
                  <a:pt x="684" y="659"/>
                </a:lnTo>
                <a:lnTo>
                  <a:pt x="615" y="641"/>
                </a:lnTo>
                <a:lnTo>
                  <a:pt x="546" y="635"/>
                </a:lnTo>
                <a:lnTo>
                  <a:pt x="484" y="640"/>
                </a:lnTo>
                <a:lnTo>
                  <a:pt x="455" y="648"/>
                </a:lnTo>
                <a:lnTo>
                  <a:pt x="414" y="674"/>
                </a:lnTo>
                <a:lnTo>
                  <a:pt x="402" y="691"/>
                </a:lnTo>
                <a:lnTo>
                  <a:pt x="400" y="715"/>
                </a:lnTo>
                <a:lnTo>
                  <a:pt x="402" y="739"/>
                </a:lnTo>
                <a:lnTo>
                  <a:pt x="432" y="793"/>
                </a:lnTo>
                <a:lnTo>
                  <a:pt x="428" y="816"/>
                </a:lnTo>
                <a:lnTo>
                  <a:pt x="405" y="832"/>
                </a:lnTo>
                <a:lnTo>
                  <a:pt x="383" y="844"/>
                </a:lnTo>
                <a:lnTo>
                  <a:pt x="341" y="856"/>
                </a:lnTo>
                <a:lnTo>
                  <a:pt x="294" y="850"/>
                </a:lnTo>
                <a:lnTo>
                  <a:pt x="254" y="837"/>
                </a:lnTo>
                <a:lnTo>
                  <a:pt x="237" y="807"/>
                </a:lnTo>
                <a:lnTo>
                  <a:pt x="242" y="775"/>
                </a:lnTo>
                <a:lnTo>
                  <a:pt x="254" y="755"/>
                </a:lnTo>
                <a:lnTo>
                  <a:pt x="263" y="732"/>
                </a:lnTo>
                <a:lnTo>
                  <a:pt x="270" y="710"/>
                </a:lnTo>
                <a:lnTo>
                  <a:pt x="265" y="680"/>
                </a:lnTo>
                <a:lnTo>
                  <a:pt x="240" y="656"/>
                </a:lnTo>
                <a:lnTo>
                  <a:pt x="218" y="645"/>
                </a:lnTo>
                <a:lnTo>
                  <a:pt x="191" y="640"/>
                </a:lnTo>
                <a:lnTo>
                  <a:pt x="168" y="637"/>
                </a:lnTo>
                <a:lnTo>
                  <a:pt x="132" y="637"/>
                </a:lnTo>
                <a:lnTo>
                  <a:pt x="67" y="644"/>
                </a:lnTo>
                <a:lnTo>
                  <a:pt x="0" y="659"/>
                </a:lnTo>
                <a:lnTo>
                  <a:pt x="0" y="1"/>
                </a:lnTo>
                <a:lnTo>
                  <a:pt x="684" y="0"/>
                </a:lnTo>
                <a:lnTo>
                  <a:pt x="668" y="79"/>
                </a:lnTo>
                <a:lnTo>
                  <a:pt x="661" y="145"/>
                </a:lnTo>
                <a:lnTo>
                  <a:pt x="668" y="166"/>
                </a:lnTo>
                <a:lnTo>
                  <a:pt x="683" y="202"/>
                </a:lnTo>
                <a:lnTo>
                  <a:pt x="698" y="226"/>
                </a:lnTo>
                <a:lnTo>
                  <a:pt x="744" y="232"/>
                </a:lnTo>
                <a:lnTo>
                  <a:pt x="743" y="231"/>
                </a:lnTo>
                <a:lnTo>
                  <a:pt x="776" y="226"/>
                </a:lnTo>
                <a:lnTo>
                  <a:pt x="807" y="218"/>
                </a:lnTo>
                <a:lnTo>
                  <a:pt x="832" y="213"/>
                </a:lnTo>
                <a:lnTo>
                  <a:pt x="848" y="211"/>
                </a:lnTo>
                <a:lnTo>
                  <a:pt x="864" y="225"/>
                </a:lnTo>
                <a:lnTo>
                  <a:pt x="875" y="250"/>
                </a:lnTo>
                <a:lnTo>
                  <a:pt x="875" y="291"/>
                </a:lnTo>
                <a:lnTo>
                  <a:pt x="870" y="348"/>
                </a:lnTo>
                <a:lnTo>
                  <a:pt x="851" y="387"/>
                </a:lnTo>
                <a:lnTo>
                  <a:pt x="821" y="387"/>
                </a:lnTo>
                <a:lnTo>
                  <a:pt x="796" y="375"/>
                </a:lnTo>
                <a:lnTo>
                  <a:pt x="768" y="357"/>
                </a:lnTo>
                <a:lnTo>
                  <a:pt x="733" y="343"/>
                </a:lnTo>
              </a:path>
            </a:pathLst>
          </a:custGeom>
          <a:solidFill>
            <a:schemeClr val="bg1">
              <a:alpha val="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>
              <a:defRPr/>
            </a:pPr>
            <a:endParaRPr lang="ru-RU">
              <a:solidFill>
                <a:srgbClr val="000000"/>
              </a:solidFill>
              <a:latin typeface="+mn-lt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100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200"/>
                            </p:stCondLst>
                            <p:childTnLst>
                              <p:par>
                                <p:cTn id="9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2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400"/>
                            </p:stCondLst>
                            <p:childTnLst>
                              <p:par>
                                <p:cTn id="13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2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600"/>
                            </p:stCondLst>
                            <p:childTnLst>
                              <p:par>
                                <p:cTn id="17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2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2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800"/>
                            </p:stCondLst>
                            <p:childTnLst>
                              <p:par>
                                <p:cTn id="2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6" dur="2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2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2200"/>
                            </p:stCondLst>
                            <p:childTnLst>
                              <p:par>
                                <p:cTn id="32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2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2400"/>
                            </p:stCondLst>
                            <p:childTnLst>
                              <p:par>
                                <p:cTn id="36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2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2600"/>
                            </p:stCondLst>
                            <p:childTnLst>
                              <p:par>
                                <p:cTn id="40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2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800"/>
                            </p:stCondLst>
                            <p:childTnLst>
                              <p:par>
                                <p:cTn id="44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6" dur="2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8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2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3200"/>
                            </p:stCondLst>
                            <p:childTnLst>
                              <p:par>
                                <p:cTn id="5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200"/>
                                        <p:tgtEl>
                                          <p:spTgt spid="10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 nodeType="afterGroup">
                            <p:stCondLst>
                              <p:cond delay="700"/>
                            </p:stCondLst>
                            <p:childTnLst>
                              <p:par>
                                <p:cTn id="6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"/>
                                        <p:tgtEl>
                                          <p:spTgt spid="10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 nodeType="afterGroup">
                            <p:stCondLst>
                              <p:cond delay="900"/>
                            </p:stCondLst>
                            <p:childTnLst>
                              <p:par>
                                <p:cTn id="6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"/>
                                        <p:tgtEl>
                                          <p:spTgt spid="10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7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2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1300"/>
                            </p:stCondLst>
                            <p:childTnLst>
                              <p:par>
                                <p:cTn id="7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200"/>
                                        <p:tgtEl>
                                          <p:spTgt spid="10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8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2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 nodeType="afterGroup">
                            <p:stCondLst>
                              <p:cond delay="17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200"/>
                                        <p:tgtEl>
                                          <p:spTgt spid="108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 nodeType="afterGroup">
                            <p:stCondLst>
                              <p:cond delay="1900"/>
                            </p:stCondLst>
                            <p:childTnLst>
                              <p:par>
                                <p:cTn id="8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200"/>
                                        <p:tgtEl>
                                          <p:spTgt spid="10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 nodeType="afterGroup">
                            <p:stCondLst>
                              <p:cond delay="2100"/>
                            </p:stCondLst>
                            <p:childTnLst>
                              <p:par>
                                <p:cTn id="9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200"/>
                                        <p:tgtEl>
                                          <p:spTgt spid="10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 nodeType="afterGroup">
                            <p:stCondLst>
                              <p:cond delay="2300"/>
                            </p:stCondLst>
                            <p:childTnLst>
                              <p:par>
                                <p:cTn id="9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200"/>
                                        <p:tgtEl>
                                          <p:spTgt spid="10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0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200"/>
                                        <p:tgtEl>
                                          <p:spTgt spid="10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 nodeType="afterGroup">
                            <p:stCondLst>
                              <p:cond delay="2700"/>
                            </p:stCondLst>
                            <p:childTnLst>
                              <p:par>
                                <p:cTn id="10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200"/>
                                        <p:tgtEl>
                                          <p:spTgt spid="107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2900"/>
                            </p:stCondLst>
                            <p:childTnLst>
                              <p:par>
                                <p:cTn id="10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10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3400"/>
                            </p:stCondLst>
                            <p:childTnLst>
                              <p:par>
                                <p:cTn id="12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110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7" dur="500"/>
                                        <p:tgtEl>
                                          <p:spTgt spid="1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1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10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/>
      <p:bldP spid="1026" grpId="1"/>
      <p:bldP spid="1055" grpId="0" animBg="1"/>
      <p:bldP spid="1055" grpId="1" animBg="1"/>
      <p:bldP spid="1027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10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02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02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8" grpId="0" animBg="1"/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000">
          <a:solidFill>
            <a:srgbClr val="292929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Ý"/>
        <a:defRPr sz="2000">
          <a:solidFill>
            <a:srgbClr val="FFFF99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ã"/>
        <a:defRPr>
          <a:solidFill>
            <a:srgbClr val="FFFF99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à"/>
        <a:defRPr sz="1600">
          <a:solidFill>
            <a:srgbClr val="FFFF99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á"/>
        <a:defRPr sz="1400">
          <a:solidFill>
            <a:srgbClr val="FFFF99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 2" pitchFamily="18" charset="2"/>
        <a:buChar char="Ú"/>
        <a:defRPr sz="1400">
          <a:solidFill>
            <a:srgbClr val="FFFF99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27263" y="1266825"/>
            <a:ext cx="4622800" cy="1584325"/>
          </a:xfrm>
        </p:spPr>
        <p:txBody>
          <a:bodyPr/>
          <a:lstStyle/>
          <a:p>
            <a:pPr eaLnBrk="1" hangingPunct="1">
              <a:lnSpc>
                <a:spcPct val="140000"/>
              </a:lnSpc>
            </a:pPr>
            <a:r>
              <a:rPr lang="ru-RU" altLang="ru-RU" sz="4000" dirty="0" smtClean="0">
                <a:solidFill>
                  <a:srgbClr val="0070C0"/>
                </a:solidFill>
              </a:rPr>
              <a:t/>
            </a:r>
            <a:br>
              <a:rPr lang="ru-RU" altLang="ru-RU" sz="4000" dirty="0" smtClean="0">
                <a:solidFill>
                  <a:srgbClr val="0070C0"/>
                </a:solidFill>
              </a:rPr>
            </a:br>
            <a:r>
              <a:rPr lang="ru-RU" altLang="ru-RU" sz="4000" dirty="0">
                <a:solidFill>
                  <a:srgbClr val="0070C0"/>
                </a:solidFill>
              </a:rPr>
              <a:t/>
            </a:r>
            <a:br>
              <a:rPr lang="ru-RU" altLang="ru-RU" sz="4000" dirty="0">
                <a:solidFill>
                  <a:srgbClr val="0070C0"/>
                </a:solidFill>
              </a:rPr>
            </a:br>
            <a:r>
              <a:rPr lang="ru-RU" altLang="ru-RU" sz="4000" dirty="0" smtClean="0">
                <a:solidFill>
                  <a:srgbClr val="0070C0"/>
                </a:solidFill>
              </a:rPr>
              <a:t>Презентация</a:t>
            </a:r>
            <a:r>
              <a:rPr lang="ru-RU" altLang="ru-RU" sz="4400" dirty="0" smtClean="0">
                <a:solidFill>
                  <a:srgbClr val="0070C0"/>
                </a:solidFill>
              </a:rPr>
              <a:t> </a:t>
            </a:r>
            <a:r>
              <a:rPr lang="ru-RU" altLang="ru-RU" sz="3200" dirty="0" smtClean="0">
                <a:solidFill>
                  <a:srgbClr val="0070C0"/>
                </a:solidFill>
              </a:rPr>
              <a:t/>
            </a:r>
            <a:br>
              <a:rPr lang="ru-RU" altLang="ru-RU" sz="3200" dirty="0" smtClean="0">
                <a:solidFill>
                  <a:srgbClr val="0070C0"/>
                </a:solidFill>
              </a:rPr>
            </a:br>
            <a:r>
              <a:rPr lang="ru-RU" altLang="ru-RU" dirty="0" smtClean="0">
                <a:solidFill>
                  <a:srgbClr val="004070"/>
                </a:solidFill>
              </a:rPr>
              <a:t>для детей старшего дошкольного возраста на тему:</a:t>
            </a:r>
            <a:r>
              <a:rPr lang="ru-RU" altLang="ru-RU" sz="2400" dirty="0" smtClean="0">
                <a:solidFill>
                  <a:srgbClr val="004070"/>
                </a:solidFill>
              </a:rPr>
              <a:t/>
            </a:r>
            <a:br>
              <a:rPr lang="ru-RU" altLang="ru-RU" sz="2400" dirty="0" smtClean="0">
                <a:solidFill>
                  <a:srgbClr val="004070"/>
                </a:solidFill>
              </a:rPr>
            </a:br>
            <a:r>
              <a:rPr lang="ru-RU" altLang="ru-RU" sz="2400" dirty="0" smtClean="0">
                <a:solidFill>
                  <a:srgbClr val="0070C0"/>
                </a:solidFill>
              </a:rPr>
              <a:t> </a:t>
            </a:r>
            <a:r>
              <a:rPr lang="ru-RU" altLang="ru-RU" sz="2400" u="sng" dirty="0" smtClean="0">
                <a:solidFill>
                  <a:srgbClr val="0070C0"/>
                </a:solidFill>
              </a:rPr>
              <a:t>«Богатыри </a:t>
            </a:r>
            <a:r>
              <a:rPr lang="ru-RU" altLang="ru-RU" sz="2400" u="sng" dirty="0" smtClean="0">
                <a:solidFill>
                  <a:srgbClr val="0070C0"/>
                </a:solidFill>
              </a:rPr>
              <a:t> </a:t>
            </a:r>
            <a:r>
              <a:rPr lang="ru-RU" altLang="ru-RU" sz="2400" u="sng" smtClean="0">
                <a:solidFill>
                  <a:srgbClr val="0070C0"/>
                </a:solidFill>
              </a:rPr>
              <a:t>русских былин»</a:t>
            </a:r>
            <a:endParaRPr lang="ru-RU" altLang="ru-RU" sz="2400" u="sng" dirty="0" smtClean="0">
              <a:solidFill>
                <a:srgbClr val="0070C0"/>
              </a:solidFill>
            </a:endParaRPr>
          </a:p>
        </p:txBody>
      </p:sp>
      <p:sp>
        <p:nvSpPr>
          <p:cNvPr id="25602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301875" y="3286125"/>
            <a:ext cx="4559300" cy="45719"/>
          </a:xfrm>
        </p:spPr>
        <p:txBody>
          <a:bodyPr/>
          <a:lstStyle/>
          <a:p>
            <a:pPr eaLnBrk="1" hangingPunct="1"/>
            <a:endParaRPr lang="ru-RU" altLang="ru-RU" dirty="0" smtClean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26004"/>
            <a:ext cx="8686800" cy="755374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Защитное вооружение богатыря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303338"/>
            <a:ext cx="8686800" cy="5327650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Железная шапка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с острым концом,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А спереди клюв 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навис над лицом</a:t>
            </a:r>
          </a:p>
          <a:p>
            <a:pPr marL="0" indent="0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ru-RU" dirty="0" smtClean="0"/>
              <a:t>                  (ШЛЕМ)                                           </a:t>
            </a:r>
            <a:endParaRPr lang="ru-RU" dirty="0"/>
          </a:p>
        </p:txBody>
      </p:sp>
      <p:pic>
        <p:nvPicPr>
          <p:cNvPr id="4" name="Picture 5" descr="03.jpg (24267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4563" y="1654175"/>
            <a:ext cx="3895725" cy="42941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Рубашку такую не вяжут,</a:t>
            </a:r>
          </a:p>
          <a:p>
            <a:pPr eaLnBrk="1" hangingPunct="1"/>
            <a:r>
              <a:rPr lang="ru-RU" smtClean="0"/>
              <a:t>Не шьют,</a:t>
            </a:r>
          </a:p>
          <a:p>
            <a:pPr eaLnBrk="1" hangingPunct="1"/>
            <a:r>
              <a:rPr lang="ru-RU" smtClean="0"/>
              <a:t>Ее из колечек</a:t>
            </a:r>
          </a:p>
          <a:p>
            <a:pPr eaLnBrk="1" hangingPunct="1"/>
            <a:r>
              <a:rPr lang="ru-RU" smtClean="0"/>
              <a:t>Железных плетут</a:t>
            </a:r>
          </a:p>
          <a:p>
            <a:pPr eaLnBrk="1" hangingPunct="1"/>
            <a:r>
              <a:rPr lang="ru-RU" smtClean="0"/>
              <a:t>(КОЛЬЧУГА) </a:t>
            </a:r>
          </a:p>
        </p:txBody>
      </p:sp>
      <p:pic>
        <p:nvPicPr>
          <p:cNvPr id="4" name="Picture 5" descr="02.jpg (28921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08588" y="1527175"/>
            <a:ext cx="3506787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Объект 2"/>
          <p:cNvSpPr>
            <a:spLocks noGrp="1"/>
          </p:cNvSpPr>
          <p:nvPr>
            <p:ph idx="1"/>
          </p:nvPr>
        </p:nvSpPr>
        <p:spPr>
          <a:xfrm>
            <a:off x="304800" y="1184275"/>
            <a:ext cx="8686800" cy="5311775"/>
          </a:xfrm>
        </p:spPr>
        <p:txBody>
          <a:bodyPr/>
          <a:lstStyle/>
          <a:p>
            <a:pPr eaLnBrk="1" hangingPunct="1"/>
            <a:r>
              <a:rPr lang="ru-RU" smtClean="0"/>
              <a:t>Чтоб грудь защитить</a:t>
            </a:r>
          </a:p>
          <a:p>
            <a:pPr eaLnBrk="1" hangingPunct="1"/>
            <a:r>
              <a:rPr lang="ru-RU" smtClean="0"/>
              <a:t>      От ударов врага</a:t>
            </a:r>
          </a:p>
          <a:p>
            <a:pPr eaLnBrk="1" hangingPunct="1"/>
            <a:r>
              <a:rPr lang="ru-RU" smtClean="0"/>
              <a:t>Уж вы это знаете</a:t>
            </a:r>
          </a:p>
          <a:p>
            <a:pPr eaLnBrk="1" hangingPunct="1"/>
            <a:r>
              <a:rPr lang="ru-RU" smtClean="0"/>
              <a:t>        наверняка,</a:t>
            </a:r>
          </a:p>
          <a:p>
            <a:pPr eaLnBrk="1" hangingPunct="1"/>
            <a:r>
              <a:rPr lang="ru-RU" smtClean="0"/>
              <a:t>На левой руке у героя</a:t>
            </a:r>
          </a:p>
          <a:p>
            <a:pPr eaLnBrk="1" hangingPunct="1"/>
            <a:r>
              <a:rPr lang="ru-RU" smtClean="0"/>
              <a:t>                    висит,</a:t>
            </a:r>
          </a:p>
          <a:p>
            <a:pPr eaLnBrk="1" hangingPunct="1"/>
            <a:r>
              <a:rPr lang="ru-RU" smtClean="0"/>
              <a:t>Тяжелый, блестящий,</a:t>
            </a:r>
          </a:p>
          <a:p>
            <a:pPr eaLnBrk="1" hangingPunct="1"/>
            <a:r>
              <a:rPr lang="ru-RU" smtClean="0"/>
              <a:t>         раскрашенный…</a:t>
            </a:r>
          </a:p>
          <a:p>
            <a:pPr eaLnBrk="1" hangingPunct="1"/>
            <a:r>
              <a:rPr lang="ru-RU" smtClean="0"/>
              <a:t>                      (ЩИТ)</a:t>
            </a:r>
          </a:p>
        </p:txBody>
      </p:sp>
      <p:pic>
        <p:nvPicPr>
          <p:cNvPr id="4" name="Picture 4" descr="06.jpg (20323 bytes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4775" y="1128713"/>
            <a:ext cx="3713163" cy="517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Пословицы о смелости и отваге</a:t>
            </a:r>
            <a:br>
              <a:rPr lang="ru-RU" sz="4000" dirty="0" smtClean="0">
                <a:solidFill>
                  <a:srgbClr val="7030A0"/>
                </a:solidFill>
              </a:rPr>
            </a:br>
            <a:r>
              <a:rPr lang="ru-RU" sz="4000" dirty="0" smtClean="0">
                <a:solidFill>
                  <a:srgbClr val="7030A0"/>
                </a:solidFill>
              </a:rPr>
              <a:t>русских героев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7890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  <a:p>
            <a:pPr eaLnBrk="1" hangingPunct="1"/>
            <a:r>
              <a:rPr lang="ru-RU" smtClean="0"/>
              <a:t>Смелость силе воевода.</a:t>
            </a:r>
          </a:p>
          <a:p>
            <a:pPr eaLnBrk="1" hangingPunct="1"/>
            <a:r>
              <a:rPr lang="ru-RU" smtClean="0"/>
              <a:t>Кто смел, тот на коня сел.</a:t>
            </a:r>
          </a:p>
          <a:p>
            <a:pPr eaLnBrk="1" hangingPunct="1"/>
            <a:r>
              <a:rPr lang="ru-RU" smtClean="0"/>
              <a:t>Русский ни с мечом, ни с калачом не шутит.</a:t>
            </a:r>
          </a:p>
          <a:p>
            <a:pPr eaLnBrk="1" hangingPunct="1"/>
            <a:r>
              <a:rPr lang="ru-RU" smtClean="0"/>
              <a:t>Смелому горох хлебать, а несмелому и щей не видать.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лександр\Pictures\Юля\богатыри\03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612250" y="461176"/>
            <a:ext cx="8030819" cy="59316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14685"/>
            <a:ext cx="8686800" cy="1080715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C00000"/>
                </a:solidFill>
              </a:rPr>
              <a:t>Подвиги богатырей в творчестве художников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9938" name="Объект 2"/>
          <p:cNvSpPr>
            <a:spLocks noGrp="1"/>
          </p:cNvSpPr>
          <p:nvPr>
            <p:ph idx="1"/>
          </p:nvPr>
        </p:nvSpPr>
        <p:spPr>
          <a:xfrm>
            <a:off x="304800" y="1343025"/>
            <a:ext cx="8686800" cy="4737100"/>
          </a:xfrm>
        </p:spPr>
        <p:txBody>
          <a:bodyPr/>
          <a:lstStyle/>
          <a:p>
            <a:pPr eaLnBrk="1" hangingPunct="1"/>
            <a:r>
              <a:rPr lang="ru-RU" sz="2800" smtClean="0"/>
              <a:t>Картина «Богатыри» художник В.М. Васнецов</a:t>
            </a:r>
          </a:p>
          <a:p>
            <a:pPr eaLnBrk="1" hangingPunct="1"/>
            <a:endParaRPr lang="ru-RU" smtClean="0"/>
          </a:p>
        </p:txBody>
      </p:sp>
      <p:pic>
        <p:nvPicPr>
          <p:cNvPr id="6146" name="Picture 2" descr="C:\Users\Александр\Pictures\Юля\богатыри\201610191212067135dc976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828800"/>
            <a:ext cx="7620000" cy="47863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Pictures\Юля\богатыри\slide_2 (1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57188"/>
            <a:ext cx="8189913" cy="61785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200" b="1" dirty="0" smtClean="0">
                <a:solidFill>
                  <a:srgbClr val="7030A0"/>
                </a:solidFill>
              </a:rPr>
              <a:t>Памятник Илье Муромцу в г. Муроме и во Владивостоке</a:t>
            </a:r>
            <a:endParaRPr lang="ru-RU" sz="2200" dirty="0">
              <a:solidFill>
                <a:srgbClr val="7030A0"/>
              </a:solidFill>
            </a:endParaRPr>
          </a:p>
        </p:txBody>
      </p:sp>
      <p:pic>
        <p:nvPicPr>
          <p:cNvPr id="5" name="Picture 2" descr="http://www.polosaty.ru/upload/20121008/%D0%BC%D1%83%D1%80%D0%BE%D0%BC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42913" y="1479550"/>
            <a:ext cx="3695700" cy="5113338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Picture 4" descr="http://www.iskusstvo.tv/News/data/upimages/thumbs/main_ilya-muromez-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 l="22576"/>
          <a:stretch>
            <a:fillRect/>
          </a:stretch>
        </p:blipFill>
        <p:spPr>
          <a:xfrm>
            <a:off x="4648200" y="1860550"/>
            <a:ext cx="4130675" cy="4203700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лександр\Pictures\Юля\богатыри\img1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4813" y="381000"/>
            <a:ext cx="8334375" cy="61388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Александр\Pictures\Юля\богатыри\foto_13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271588"/>
            <a:ext cx="3706812" cy="47720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26626" name="Text Box 5"/>
          <p:cNvSpPr txBox="1">
            <a:spLocks noChangeArrowheads="1"/>
          </p:cNvSpPr>
          <p:nvPr/>
        </p:nvSpPr>
        <p:spPr bwMode="auto">
          <a:xfrm>
            <a:off x="4394200" y="1074738"/>
            <a:ext cx="4000500" cy="4968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Силён, как вольный ветер,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Могуч, как ураган.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Он защищает землю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От злобных бусурман!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Он силой доброю богат,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Он защищает стольный град.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Спасает бедных и детей,</a:t>
            </a:r>
          </a:p>
          <a:p>
            <a:pPr>
              <a:lnSpc>
                <a:spcPct val="200000"/>
              </a:lnSpc>
            </a:pPr>
            <a:r>
              <a:rPr lang="ru-RU" sz="2000" b="1">
                <a:solidFill>
                  <a:srgbClr val="01336F"/>
                </a:solidFill>
              </a:rPr>
              <a:t>И стариков, и матерей!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idx="1"/>
          </p:nvPr>
        </p:nvSpPr>
        <p:spPr>
          <a:xfrm>
            <a:off x="342900" y="236538"/>
            <a:ext cx="8562975" cy="5954712"/>
          </a:xfrm>
        </p:spPr>
        <p:txBody>
          <a:bodyPr/>
          <a:lstStyle/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2000" b="1" smtClean="0">
                <a:solidFill>
                  <a:srgbClr val="FF0000"/>
                </a:solidFill>
                <a:latin typeface="Times New Roman" pitchFamily="18" charset="0"/>
                <a:ea typeface="Batang" pitchFamily="18" charset="-127"/>
                <a:cs typeface="Times New Roman" pitchFamily="18" charset="0"/>
              </a:rPr>
              <a:t>Богатыри - это герои русских былин, совершавшие подвиги во имя Родины, человек безмерной силы, отваги, стойкости, наделенные необыкновенным умом и смекалкой.</a:t>
            </a:r>
          </a:p>
          <a:p>
            <a:pPr algn="just" eaLnBrk="1" hangingPunct="1">
              <a:lnSpc>
                <a:spcPct val="80000"/>
              </a:lnSpc>
              <a:spcBef>
                <a:spcPct val="0"/>
              </a:spcBef>
              <a:buFont typeface="Wingdings 2" pitchFamily="18" charset="2"/>
              <a:buNone/>
            </a:pPr>
            <a:endParaRPr lang="ru-RU" sz="2000" b="1" smtClean="0">
              <a:latin typeface="Times New Roman" pitchFamily="18" charset="0"/>
              <a:ea typeface="Batang" pitchFamily="18" charset="-127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Char char="v"/>
            </a:pPr>
            <a:r>
              <a:rPr lang="ru-RU" sz="1800" smtClean="0">
                <a:latin typeface="Arial" charset="0"/>
                <a:ea typeface="Batang" pitchFamily="18" charset="-127"/>
                <a:cs typeface="Times New Roman" pitchFamily="18" charset="0"/>
              </a:rPr>
              <a:t>За именем каждого из  былинных богатырей стоит конкретный человек живший когда-то давно на Руси, и совершивший свои подвиги только в былинах их характеры приукрашены народом.</a:t>
            </a:r>
          </a:p>
          <a:p>
            <a:pPr algn="just" eaLnBrk="1" hangingPunct="1">
              <a:lnSpc>
                <a:spcPct val="90000"/>
              </a:lnSpc>
              <a:spcBef>
                <a:spcPct val="0"/>
              </a:spcBef>
              <a:buFont typeface="Wingdings" pitchFamily="2" charset="2"/>
              <a:buNone/>
            </a:pPr>
            <a:endParaRPr lang="ru-RU" sz="1800" smtClean="0">
              <a:latin typeface="Arial" charset="0"/>
              <a:ea typeface="Batang" pitchFamily="18" charset="-127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1800" smtClean="0">
                <a:latin typeface="Arial" charset="0"/>
                <a:ea typeface="Batang" pitchFamily="18" charset="-127"/>
                <a:cs typeface="Times New Roman" pitchFamily="18" charset="0"/>
              </a:rPr>
              <a:t>Ходил сказитель из селения в селение и рассказывал нараспев (похоже на песню) о героях-богатырях, о их подвигах. Он рассказывал о том, как было. О делах и победах богатырей, о том, как они одолевали злых врагов, защищали свою землю, проявляли свою храбрость, мужество, смекалку, доброту. Вот так слагалась былина. В русском народе много столетий из уст в уста, от деда к внуку переходили былины о могучих богатырях.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1800" smtClean="0">
              <a:latin typeface="Arial" charset="0"/>
              <a:ea typeface="Batang" pitchFamily="18" charset="-127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1800" smtClean="0">
                <a:latin typeface="Arial" charset="0"/>
                <a:ea typeface="Batang" pitchFamily="18" charset="-127"/>
                <a:cs typeface="Times New Roman" pitchFamily="18" charset="0"/>
              </a:rPr>
              <a:t>В былинах отражалась жизнь русского народа, которая была очень нелёгкой на Руси. Почти в каждой из былин упоминается Киев, Русь, Русская земля, Родина, Россия – какие красивые и загадочные слова. </a:t>
            </a:r>
          </a:p>
          <a:p>
            <a:pPr algn="just" eaLnBrk="1" hangingPunct="1">
              <a:lnSpc>
                <a:spcPct val="90000"/>
              </a:lnSpc>
              <a:buFont typeface="Wingdings 2" pitchFamily="18" charset="2"/>
              <a:buNone/>
            </a:pPr>
            <a:endParaRPr lang="ru-RU" sz="1800" smtClean="0">
              <a:latin typeface="Arial" charset="0"/>
              <a:ea typeface="Batang" pitchFamily="18" charset="-127"/>
              <a:cs typeface="Times New Roman" pitchFamily="18" charset="0"/>
            </a:endParaRPr>
          </a:p>
          <a:p>
            <a:pPr algn="just" eaLnBrk="1" hangingPunct="1">
              <a:lnSpc>
                <a:spcPct val="90000"/>
              </a:lnSpc>
            </a:pPr>
            <a:r>
              <a:rPr lang="ru-RU" sz="1800" smtClean="0">
                <a:latin typeface="Arial" charset="0"/>
                <a:ea typeface="Batang" pitchFamily="18" charset="-127"/>
                <a:cs typeface="Times New Roman" pitchFamily="18" charset="0"/>
              </a:rPr>
              <a:t>Русь. Совсем короткое слово. Оно пришло к нам из седой древности и навеки осталось с нами.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Илья Муромец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28674" name="Содержимое 2"/>
          <p:cNvSpPr>
            <a:spLocks noGrp="1"/>
          </p:cNvSpPr>
          <p:nvPr>
            <p:ph sz="half" idx="1"/>
          </p:nvPr>
        </p:nvSpPr>
        <p:spPr>
          <a:xfrm>
            <a:off x="103188" y="1600200"/>
            <a:ext cx="4392612" cy="4724400"/>
          </a:xfrm>
        </p:spPr>
        <p:txBody>
          <a:bodyPr/>
          <a:lstStyle/>
          <a:p>
            <a:pPr eaLnBrk="1" hangingPunct="1"/>
            <a:r>
              <a:rPr lang="ru-RU" sz="1600" smtClean="0"/>
              <a:t>Илья Муромец  - самый популярный герой былин, могучий богатырь.  Родина его – город Муром, село Карачарово. Крестьянский сын, больной Илья «сидел сиднем на печи 30 лет и три года». Однажды в дом пришли странники, «калики перехожие». Они исцелили Илью, наделив его богатырской силой. Отныне он – герой, которому предначертано служить городу Киеву и князю Владимиру. В былинах Илья Муромец стоял во главе дружины. Авторы былин подчёркивают в нём силу, мужество, надёжность, справедливость, миролюбие. Он человек уверенной силы, опыта и житейской мудрости. Память об Илье, народная любовь к нему сохранилась  до сих пор. Ему воздвигнуты памятники. Его именем называют военную технику и др.</a:t>
            </a:r>
          </a:p>
          <a:p>
            <a:pPr eaLnBrk="1" hangingPunct="1"/>
            <a:endParaRPr lang="ru-RU" sz="1600" smtClean="0"/>
          </a:p>
        </p:txBody>
      </p:sp>
      <p:pic>
        <p:nvPicPr>
          <p:cNvPr id="5" name="Picture 2" descr="http://newzz.in.ua/uploads/posts/2011-05/thumbs/1305312488_fr0282_02_big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557498" y="1548580"/>
            <a:ext cx="4227164" cy="465803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Добрыня Никитич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Жила- была под Киевом вдова </a:t>
            </a:r>
            <a:r>
              <a:rPr lang="ru-RU" dirty="0" err="1" smtClean="0"/>
              <a:t>Мамелфа</a:t>
            </a:r>
            <a:r>
              <a:rPr lang="ru-RU" dirty="0" smtClean="0"/>
              <a:t> Тимофеевна. Был у неё любимый сын- богатырь </a:t>
            </a:r>
            <a:r>
              <a:rPr lang="ru-RU" dirty="0" err="1" smtClean="0"/>
              <a:t>Добрынюшка</a:t>
            </a:r>
            <a:r>
              <a:rPr lang="ru-RU" dirty="0" smtClean="0"/>
              <a:t>. По всему Киеву о Добрыне слава шла: он и статен, и высок, и грамоте обучен, и в бою смел, и на пиру весел. Он и песню сложит, и на гуслях сыграет, и умное слово скажет. Да и нрав у Добрыни спокойный, ласковый. Никого он не заругает, никого он зря не обидит. Недаром его прозвали «тихий </a:t>
            </a:r>
            <a:r>
              <a:rPr lang="ru-RU" dirty="0" err="1" smtClean="0"/>
              <a:t>Добрынюшка</a:t>
            </a:r>
            <a:r>
              <a:rPr lang="ru-RU" dirty="0" smtClean="0"/>
              <a:t>». Добрыня Никитич  прославился тем, что в тяжкой битве победил Змея Огненного, освободил из полону много людей и среди них племянницу князя Владимира Забаву </a:t>
            </a:r>
            <a:r>
              <a:rPr lang="ru-RU" dirty="0" err="1" smtClean="0"/>
              <a:t>Путятичну</a:t>
            </a:r>
            <a:r>
              <a:rPr lang="ru-RU" dirty="0" smtClean="0"/>
              <a:t>.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5" name="Содержимое 3" descr="http://www.centre-magic.ru/images/stories/articles/Dobrinya-Nikitich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59465" y="1399430"/>
            <a:ext cx="4079018" cy="4925170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65362" y="409492"/>
            <a:ext cx="8686800" cy="84124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Алёша Попович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3971925" cy="4724400"/>
          </a:xfrm>
        </p:spPr>
        <p:txBody>
          <a:bodyPr>
            <a:normAutofit fontScale="62500" lnSpcReduction="20000"/>
          </a:bodyPr>
          <a:lstStyle/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>
                <a:latin typeface="Times New Roman" pitchFamily="18" charset="0"/>
              </a:rPr>
              <a:t>Алёша Попович сын ростовского попа Леонтия, герой былин. Алёша грамоте не учился, за книги не садился, а учился с малых лет копьём владеть, из лука стрелять, богатырских коней укрощать. Силой Алёша не большой богатырь, зато дерзостью да хитростью взял, молодецкой удалью, находчивостью и богатырской храбростью, вспыльчивостью, хвастовством. Алеша весел, насмешлив и остер на язык. Врагов он часто побеждает не силой, а военной хитростью: притворяется глухим и заставляет противника подойти поближе, под каким-нибудь предлогом вынуждает врага обернуться и т.п. </a:t>
            </a:r>
          </a:p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 typeface="Wingdings 2"/>
              <a:buChar char=""/>
              <a:defRPr/>
            </a:pPr>
            <a:endParaRPr lang="ru-RU" dirty="0" smtClean="0"/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  <p:pic>
        <p:nvPicPr>
          <p:cNvPr id="7" name="Содержимое 3" descr="http://content.foto.mail.ru/mail/ritari99/_answers/i-1472.jpg"/>
          <p:cNvPicPr>
            <a:picLocks noGrp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601498" y="1340949"/>
            <a:ext cx="4319866" cy="5102942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Никита Кожемяка</a:t>
            </a:r>
            <a:endParaRPr lang="ru-RU" sz="4000" dirty="0">
              <a:solidFill>
                <a:srgbClr val="7030A0"/>
              </a:solidFill>
            </a:endParaRPr>
          </a:p>
        </p:txBody>
      </p:sp>
      <p:sp>
        <p:nvSpPr>
          <p:cNvPr id="31746" name="Содержимое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ru-RU" sz="1900" smtClean="0"/>
              <a:t>Богатырь Никита Кожемяка жил в городе Киеве в Кожевенной слободе. А Кожемякой его прозвали за то, что он мял- разминал бычьи кожи, чтобы из них шили одежду, обувь, воинское снаряжение. Сила у него была огромная. Станет печь топить- дым под тучами стелется, выйдет на Днепр бычьи кожи мочить – не одну несёт а двенадцать разом. Никита совершил такой подвиг: освободил русскую землю от Змея Горыныча.</a:t>
            </a:r>
          </a:p>
          <a:p>
            <a:pPr eaLnBrk="1" hangingPunct="1"/>
            <a:endParaRPr lang="ru-RU" smtClean="0"/>
          </a:p>
        </p:txBody>
      </p:sp>
      <p:pic>
        <p:nvPicPr>
          <p:cNvPr id="5" name="Содержимое 3" descr="http://illustrators.ru/illustrations/430470_original.jpg"/>
          <p:cNvPicPr>
            <a:picLocks noGrp="1"/>
          </p:cNvPicPr>
          <p:nvPr>
            <p:ph sz="half" idx="2"/>
          </p:nvPr>
        </p:nvPicPr>
        <p:blipFill>
          <a:blip r:embed="rId2"/>
          <a:srcRect b="10417"/>
          <a:stretch>
            <a:fillRect/>
          </a:stretch>
        </p:blipFill>
        <p:spPr>
          <a:xfrm>
            <a:off x="4530063" y="1262719"/>
            <a:ext cx="4295885" cy="5073445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7030A0"/>
                </a:solidFill>
              </a:rPr>
              <a:t>Микула </a:t>
            </a:r>
            <a:r>
              <a:rPr lang="ru-RU" sz="4000" dirty="0" err="1" smtClean="0">
                <a:solidFill>
                  <a:srgbClr val="7030A0"/>
                </a:solidFill>
              </a:rPr>
              <a:t>Селянинович</a:t>
            </a:r>
            <a:endParaRPr lang="ru-RU" sz="4000" dirty="0">
              <a:solidFill>
                <a:srgbClr val="7030A0"/>
              </a:solidFill>
            </a:endParaRPr>
          </a:p>
        </p:txBody>
      </p:sp>
      <p:pic>
        <p:nvPicPr>
          <p:cNvPr id="6" name="Picture 7" descr="http://rexstar.ru/uploads/content/file5ea0d9780ece2c37ab5e4f2cd6a4316b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4754880" y="1415331"/>
            <a:ext cx="3975652" cy="5112689"/>
          </a:xfrm>
          <a:ln w="88900" cap="sq" cmpd="thickThin">
            <a:solidFill>
              <a:srgbClr val="000000"/>
            </a:solidFill>
          </a:ln>
          <a:effectLst>
            <a:innerShdw blurRad="76200">
              <a:srgbClr val="000000"/>
            </a:innerShdw>
          </a:effectLst>
        </p:spPr>
      </p:pic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/>
        <p:txBody>
          <a:bodyPr>
            <a:normAutofit fontScale="70000" lnSpcReduction="20000"/>
          </a:bodyPr>
          <a:lstStyle/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r>
              <a:rPr lang="ru-RU" dirty="0" smtClean="0"/>
              <a:t>Микула </a:t>
            </a:r>
            <a:r>
              <a:rPr lang="ru-RU" dirty="0" err="1" smtClean="0"/>
              <a:t>Селянинович</a:t>
            </a:r>
            <a:r>
              <a:rPr lang="ru-RU" dirty="0" smtClean="0"/>
              <a:t> – любимейший народный герой, пахарь-богатырь. Никто не в силах сравниться с ним ни по силе, ни по могуществу. Даже </a:t>
            </a:r>
            <a:r>
              <a:rPr lang="ru-RU" dirty="0" err="1" smtClean="0"/>
              <a:t>Святогор</a:t>
            </a:r>
            <a:r>
              <a:rPr lang="ru-RU" dirty="0" smtClean="0"/>
              <a:t>, сильнейший и древнейший из всех богатырей, не смог поднять сумку с тягою (силой) земною, которую небрежно обронил Микула </a:t>
            </a:r>
            <a:r>
              <a:rPr lang="ru-RU" dirty="0" err="1" smtClean="0"/>
              <a:t>Селянинович</a:t>
            </a:r>
            <a:r>
              <a:rPr lang="ru-RU" dirty="0" smtClean="0"/>
              <a:t>. «Воевать легче, чем пахать, а пахарь сильнее воина», - поучает былина о </a:t>
            </a:r>
            <a:r>
              <a:rPr lang="ru-RU" dirty="0" err="1" smtClean="0"/>
              <a:t>Вольге</a:t>
            </a:r>
            <a:r>
              <a:rPr lang="ru-RU" dirty="0" smtClean="0"/>
              <a:t> и Микуле. Она возвышает земледельческий труд перед любым трудом, и даже ратным: «деревенским людом Русь кормиться»</a:t>
            </a:r>
          </a:p>
          <a:p>
            <a:pPr eaLnBrk="1" fontAlgn="auto" hangingPunct="1">
              <a:spcAft>
                <a:spcPts val="0"/>
              </a:spcAft>
              <a:buFont typeface="Wingdings 2"/>
              <a:buChar char="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86247"/>
            <a:ext cx="8686800" cy="1113183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000" dirty="0" smtClean="0">
                <a:solidFill>
                  <a:srgbClr val="C00000"/>
                </a:solidFill>
              </a:rPr>
              <a:t>Физкультминутка</a:t>
            </a:r>
            <a:br>
              <a:rPr lang="ru-RU" sz="4000" dirty="0" smtClean="0">
                <a:solidFill>
                  <a:srgbClr val="C00000"/>
                </a:solidFill>
              </a:rPr>
            </a:br>
            <a:r>
              <a:rPr lang="ru-RU" sz="4000" dirty="0" smtClean="0">
                <a:solidFill>
                  <a:srgbClr val="C00000"/>
                </a:solidFill>
              </a:rPr>
              <a:t>«</a:t>
            </a:r>
            <a:r>
              <a:rPr lang="ru-RU" sz="4000" dirty="0" smtClean="0">
                <a:solidFill>
                  <a:srgbClr val="7030A0"/>
                </a:solidFill>
              </a:rPr>
              <a:t>Русские богатыри</a:t>
            </a:r>
            <a:r>
              <a:rPr lang="ru-RU" sz="4000" dirty="0" smtClean="0">
                <a:solidFill>
                  <a:srgbClr val="C00000"/>
                </a:solidFill>
              </a:rPr>
              <a:t>»</a:t>
            </a:r>
            <a:endParaRPr lang="ru-RU" sz="4000" dirty="0">
              <a:solidFill>
                <a:srgbClr val="C00000"/>
              </a:solidFill>
            </a:endParaRPr>
          </a:p>
        </p:txBody>
      </p:sp>
      <p:sp>
        <p:nvSpPr>
          <p:cNvPr id="33794" name="Объект 2"/>
          <p:cNvSpPr>
            <a:spLocks noGrp="1"/>
          </p:cNvSpPr>
          <p:nvPr>
            <p:ph idx="1"/>
          </p:nvPr>
        </p:nvSpPr>
        <p:spPr>
          <a:xfrm>
            <a:off x="304800" y="1554163"/>
            <a:ext cx="8686800" cy="4830762"/>
          </a:xfrm>
        </p:spPr>
        <p:txBody>
          <a:bodyPr/>
          <a:lstStyle/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Дружно встали – раз, два, три-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Мы теперь богатыри.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Мы ладонь к глазам приставим,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Ноги крепче мы расставим.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Поворачиваясь вправо, 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Оглядимся величаво.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И на лево надо тоже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Поглядеть из под ладошек.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И направо и еще через левое плечо.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Буквой Л расставим ноги,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Точно в танце руки в боки.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Наклонились в лево, право</a:t>
            </a:r>
          </a:p>
          <a:p>
            <a:pPr marL="0" indent="0" eaLnBrk="1" hangingPunct="1">
              <a:buFont typeface="Wingdings 2" pitchFamily="18" charset="2"/>
              <a:buNone/>
            </a:pPr>
            <a:r>
              <a:rPr lang="ru-RU" sz="2000" b="1" smtClean="0">
                <a:solidFill>
                  <a:schemeClr val="tx1"/>
                </a:solidFill>
              </a:rPr>
              <a:t>Получается на славу.</a:t>
            </a:r>
          </a:p>
          <a:p>
            <a:pPr marL="0" indent="0" eaLnBrk="1" hangingPunct="1">
              <a:buFont typeface="Wingdings 2" pitchFamily="18" charset="2"/>
              <a:buNone/>
            </a:pPr>
            <a:endParaRPr lang="ru-RU" sz="2000" smtClean="0"/>
          </a:p>
          <a:p>
            <a:pPr marL="0" indent="0" eaLnBrk="1" hangingPunct="1">
              <a:buFont typeface="Wingdings 2" pitchFamily="18" charset="2"/>
              <a:buNone/>
            </a:pPr>
            <a:endParaRPr lang="ru-RU" sz="2000" smtClean="0"/>
          </a:p>
        </p:txBody>
      </p:sp>
      <p:pic>
        <p:nvPicPr>
          <p:cNvPr id="5122" name="Picture 2" descr="C:\Users\Александр\Pictures\Юля\богатыри\8936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78375" y="1582738"/>
            <a:ext cx="3721100" cy="47069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Оформление по умолчанию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FFFFCC"/>
      </a:hlink>
      <a:folHlink>
        <a:srgbClr val="EAEAEA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00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29292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292929"/>
        </a:hlink>
        <a:folHlink>
          <a:srgbClr val="08080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Override1.xml><?xml version="1.0" encoding="utf-8"?>
<a:themeOverride xmlns:a="http://schemas.openxmlformats.org/drawingml/2006/main">
  <a:clrScheme name="Трек">
    <a:dk1>
      <a:sysClr val="windowText" lastClr="000000"/>
    </a:dk1>
    <a:lt1>
      <a:sysClr val="window" lastClr="FFFFFF"/>
    </a:lt1>
    <a:dk2>
      <a:srgbClr val="4E3B30"/>
    </a:dk2>
    <a:lt2>
      <a:srgbClr val="FBEEC9"/>
    </a:lt2>
    <a:accent1>
      <a:srgbClr val="F0A22E"/>
    </a:accent1>
    <a:accent2>
      <a:srgbClr val="A5644E"/>
    </a:accent2>
    <a:accent3>
      <a:srgbClr val="B58B80"/>
    </a:accent3>
    <a:accent4>
      <a:srgbClr val="C3986D"/>
    </a:accent4>
    <a:accent5>
      <a:srgbClr val="A19574"/>
    </a:accent5>
    <a:accent6>
      <a:srgbClr val="C17529"/>
    </a:accent6>
    <a:hlink>
      <a:srgbClr val="AD1F1F"/>
    </a:hlink>
    <a:folHlink>
      <a:srgbClr val="FFC42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259</TotalTime>
  <Words>945</Words>
  <Application>Microsoft Office PowerPoint</Application>
  <PresentationFormat>Экран (4:3)</PresentationFormat>
  <Paragraphs>72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Arial</vt:lpstr>
      <vt:lpstr>Batang</vt:lpstr>
      <vt:lpstr>Franklin Gothic Book</vt:lpstr>
      <vt:lpstr>Franklin Gothic Medium</vt:lpstr>
      <vt:lpstr>Times New Roman</vt:lpstr>
      <vt:lpstr>Wingdings</vt:lpstr>
      <vt:lpstr>Wingdings 2</vt:lpstr>
      <vt:lpstr>Трек</vt:lpstr>
      <vt:lpstr>Оформление по умолчанию</vt:lpstr>
      <vt:lpstr>  Презентация  для детей старшего дошкольного возраста на тему:  «Богатыри  русских былин»</vt:lpstr>
      <vt:lpstr>Презентация PowerPoint</vt:lpstr>
      <vt:lpstr>Презентация PowerPoint</vt:lpstr>
      <vt:lpstr>Илья Муромец</vt:lpstr>
      <vt:lpstr>Добрыня Никитич</vt:lpstr>
      <vt:lpstr>Алёша Попович</vt:lpstr>
      <vt:lpstr>Никита Кожемяка</vt:lpstr>
      <vt:lpstr>Микула Селянинович</vt:lpstr>
      <vt:lpstr>Физкультминутка «Русские богатыри»</vt:lpstr>
      <vt:lpstr>Защитное вооружение богатыря</vt:lpstr>
      <vt:lpstr>Презентация PowerPoint</vt:lpstr>
      <vt:lpstr>Презентация PowerPoint</vt:lpstr>
      <vt:lpstr>Пословицы о смелости и отваге русских героев</vt:lpstr>
      <vt:lpstr>Презентация PowerPoint</vt:lpstr>
      <vt:lpstr>Подвиги богатырей в творчестве художников</vt:lpstr>
      <vt:lpstr>Презентация PowerPoint</vt:lpstr>
      <vt:lpstr>Памятник Илье Муромцу в г. Муроме и во Владивостоке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Михаил Горяйнов</dc:creator>
  <cp:lastModifiedBy>User</cp:lastModifiedBy>
  <cp:revision>52</cp:revision>
  <dcterms:created xsi:type="dcterms:W3CDTF">2013-11-19T05:52:05Z</dcterms:created>
  <dcterms:modified xsi:type="dcterms:W3CDTF">2023-02-21T13:09:51Z</dcterms:modified>
</cp:coreProperties>
</file>