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9" r:id="rId5"/>
    <p:sldId id="298" r:id="rId6"/>
    <p:sldId id="290" r:id="rId7"/>
    <p:sldId id="291" r:id="rId8"/>
    <p:sldId id="270" r:id="rId9"/>
    <p:sldId id="271" r:id="rId10"/>
    <p:sldId id="272" r:id="rId11"/>
    <p:sldId id="293" r:id="rId12"/>
    <p:sldId id="273" r:id="rId13"/>
    <p:sldId id="274" r:id="rId14"/>
    <p:sldId id="275" r:id="rId15"/>
    <p:sldId id="301" r:id="rId16"/>
    <p:sldId id="276" r:id="rId17"/>
    <p:sldId id="278" r:id="rId18"/>
    <p:sldId id="284" r:id="rId19"/>
    <p:sldId id="294" r:id="rId20"/>
    <p:sldId id="295" r:id="rId21"/>
    <p:sldId id="296" r:id="rId22"/>
    <p:sldId id="29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Виктор Дробыш on Twitter: &quot;Друзья, 4 ноября в нашей стране 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2392"/>
            <a:ext cx="7560840" cy="664897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578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Дмитрий Пожарский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367338"/>
            <a:ext cx="7344816" cy="1158006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Georgia" pitchFamily="18" charset="0"/>
              </a:rPr>
              <a:t>Командовать ополчением позвали одного из лучших военачальников того времени - известного своей храбростью и честностью князя Дмитрия Пожарского.</a:t>
            </a:r>
          </a:p>
          <a:p>
            <a:endParaRPr lang="ru-RU" dirty="0"/>
          </a:p>
        </p:txBody>
      </p:sp>
      <p:pic>
        <p:nvPicPr>
          <p:cNvPr id="12290" name="Picture 2" descr="Картинки по запросу дмитрий пожарский фото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706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ru-RU" sz="1600" b="1" dirty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Минин и Пожарский привели войско к </a:t>
            </a:r>
            <a:r>
              <a:rPr lang="ru-RU" sz="1600" b="1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Москве. </a:t>
            </a:r>
            <a:r>
              <a:rPr lang="ru-RU" sz="1600" b="1" dirty="0" smtClean="0">
                <a:latin typeface="Georgia" pitchFamily="18" charset="0"/>
              </a:rPr>
              <a:t>Вся </a:t>
            </a:r>
            <a:r>
              <a:rPr lang="ru-RU" sz="1600" b="1" dirty="0">
                <a:latin typeface="Georgia" pitchFamily="18" charset="0"/>
              </a:rPr>
              <a:t>Русская земля встала против захватчиков и предателей. Начались бои за Москву. </a:t>
            </a:r>
            <a:r>
              <a:rPr lang="ru-RU" sz="1600" b="1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Больше </a:t>
            </a:r>
            <a:r>
              <a:rPr lang="ru-RU" sz="1600" b="1" dirty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двух месяцев они боролись с поляками и победили их. А потом и вся страна была освобождена от непрошенных гостей. </a:t>
            </a:r>
          </a:p>
        </p:txBody>
      </p:sp>
      <p:pic>
        <p:nvPicPr>
          <p:cNvPr id="5" name="Picture 10" descr="58033663_1271785474_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2" y="1597692"/>
            <a:ext cx="3944470" cy="247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hoca_thumb_l_4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0"/>
            <a:ext cx="48245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436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33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5085184"/>
            <a:ext cx="7488832" cy="1512168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Georgia" pitchFamily="18" charset="0"/>
              </a:rPr>
              <a:t>Произошло это 4 ноября 1612 года. В этот день верующие в Бога люди отмечают праздник Казанской Божьей </a:t>
            </a:r>
            <a:r>
              <a:rPr lang="ru-RU" sz="1600" b="1" dirty="0" smtClean="0">
                <a:latin typeface="Georgia" pitchFamily="18" charset="0"/>
              </a:rPr>
              <a:t>Матери</a:t>
            </a:r>
            <a:r>
              <a:rPr lang="ru-RU" sz="1600" b="1" dirty="0">
                <a:latin typeface="Georgia" pitchFamily="18" charset="0"/>
              </a:rPr>
              <a:t>. Икона находилась во время военных действий при русском войске. Вместе с ней ополченцы вошли в Москву. Верующие считали, что именно эта икона помогла одержать победу над врагом. </a:t>
            </a:r>
            <a:br>
              <a:rPr lang="ru-RU" sz="1600" b="1" dirty="0">
                <a:latin typeface="Georgia" pitchFamily="18" charset="0"/>
              </a:rPr>
            </a:br>
            <a:endParaRPr lang="ru-RU" sz="1600" b="1" dirty="0">
              <a:latin typeface="Georgia" pitchFamily="18" charset="0"/>
            </a:endParaRPr>
          </a:p>
        </p:txBody>
      </p:sp>
      <p:pic>
        <p:nvPicPr>
          <p:cNvPr id="5" name="Picture 5" descr="1311253840_24838593_kazan_sobor_icona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4247"/>
            <a:ext cx="3065321" cy="459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0c2deb7b00ffc3df5a877c4f37b554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77" y="392524"/>
            <a:ext cx="4014528" cy="435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735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" y="0"/>
            <a:ext cx="9148850" cy="685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725144"/>
            <a:ext cx="8352928" cy="1800200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Georgia" pitchFamily="18" charset="0"/>
              </a:rPr>
              <a:t>В честь освобождения Москвы от поляков на Красной площади был воздвигнут храм –Казанский </a:t>
            </a:r>
            <a:r>
              <a:rPr lang="ru-RU" sz="1600" b="1" dirty="0" smtClean="0">
                <a:latin typeface="Georgia" pitchFamily="18" charset="0"/>
              </a:rPr>
              <a:t>собор. Строился он на деньги князя Дмитрия Пожарского, </a:t>
            </a:r>
            <a:r>
              <a:rPr lang="ru-RU" sz="1600" b="1" dirty="0">
                <a:latin typeface="Georgia" pitchFamily="18" charset="0"/>
              </a:rPr>
              <a:t>а назван в честь иконы Казанской Божьей Матери. </a:t>
            </a:r>
            <a:r>
              <a:rPr lang="ru-RU" sz="1600" b="1" dirty="0" smtClean="0">
                <a:latin typeface="Georgia" pitchFamily="18" charset="0"/>
              </a:rPr>
              <a:t>Сначала </a:t>
            </a:r>
            <a:r>
              <a:rPr lang="ru-RU" sz="1600" b="1" dirty="0">
                <a:latin typeface="Georgia" pitchFamily="18" charset="0"/>
              </a:rPr>
              <a:t>с</a:t>
            </a:r>
            <a:r>
              <a:rPr lang="ru-RU" sz="1600" b="1" dirty="0" smtClean="0">
                <a:latin typeface="Georgia" pitchFamily="18" charset="0"/>
              </a:rPr>
              <a:t>обор </a:t>
            </a:r>
            <a:r>
              <a:rPr lang="ru-RU" sz="1600" b="1" dirty="0">
                <a:latin typeface="Georgia" pitchFamily="18" charset="0"/>
              </a:rPr>
              <a:t>был деревянный и сгорел, но потом был построен каменный собор на средства царского семейства и </a:t>
            </a:r>
            <a:r>
              <a:rPr lang="ru-RU" sz="1600" b="1" dirty="0" smtClean="0">
                <a:latin typeface="Georgia" pitchFamily="18" charset="0"/>
              </a:rPr>
              <a:t>освящен. Казанский </a:t>
            </a:r>
            <a:r>
              <a:rPr lang="ru-RU" sz="1600" b="1" dirty="0">
                <a:latin typeface="Georgia" pitchFamily="18" charset="0"/>
              </a:rPr>
              <a:t>собор </a:t>
            </a:r>
            <a:r>
              <a:rPr lang="ru-RU" sz="1600" b="1" dirty="0" smtClean="0">
                <a:latin typeface="Georgia" pitchFamily="18" charset="0"/>
              </a:rPr>
              <a:t>неоднократно </a:t>
            </a:r>
            <a:r>
              <a:rPr lang="ru-RU" sz="1600" b="1" dirty="0">
                <a:latin typeface="Georgia" pitchFamily="18" charset="0"/>
              </a:rPr>
              <a:t>перестраивался со времени его </a:t>
            </a:r>
            <a:r>
              <a:rPr lang="ru-RU" sz="1600" b="1" dirty="0" smtClean="0">
                <a:latin typeface="Georgia" pitchFamily="18" charset="0"/>
              </a:rPr>
              <a:t>строительства.</a:t>
            </a:r>
            <a:endParaRPr lang="ru-RU" sz="1600" b="1" dirty="0">
              <a:latin typeface="Georgia" pitchFamily="18" charset="0"/>
            </a:endParaRPr>
          </a:p>
        </p:txBody>
      </p:sp>
      <p:pic>
        <p:nvPicPr>
          <p:cNvPr id="6" name="Picture 2" descr="Казанский собор на Красной площади в к. 19 века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>
            <a:fillRect/>
          </a:stretch>
        </p:blipFill>
        <p:spPr bwMode="auto">
          <a:xfrm>
            <a:off x="1691680" y="404664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918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5367338"/>
            <a:ext cx="7416824" cy="101399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Georgia" pitchFamily="18" charset="0"/>
              </a:rPr>
              <a:t>И сейчас он выглядит так.</a:t>
            </a:r>
            <a:endParaRPr lang="ru-RU" sz="1600" b="1" dirty="0">
              <a:latin typeface="Georgia" pitchFamily="18" charset="0"/>
            </a:endParaRPr>
          </a:p>
        </p:txBody>
      </p:sp>
      <p:pic>
        <p:nvPicPr>
          <p:cNvPr id="5" name="Picture 5" descr="081a5620f3b9f3b5807707c0c13188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5832822" cy="437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92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941168"/>
            <a:ext cx="8064896" cy="191683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Georgia" pitchFamily="18" charset="0"/>
              </a:rPr>
              <a:t>Вот герои России: простой человек Кузьма Минин и воевода князь Дмитрий Пожарский. Они сумели собрать на битву народ и освободили Москву от врагов. Вскоре и вся Русская земля была очищена от иноземных захватчиков. Так, в трудные времена проявились лучшие черты русских людей: стойкость, мужество, беззаветная преданность Родине, готовность ради нее пожертвовать жизнью.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кузьма минин и дмитрий пожарский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" b="337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511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013176"/>
            <a:ext cx="7992888" cy="172819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>
                <a:latin typeface="Georgia" pitchFamily="18" charset="0"/>
              </a:rPr>
              <a:t>Народ не забыл их подвиг. На Красной площади в Москве воздвигнут памятник этим мужественным людям. Деньги на памятник собирал народ. На памятнике написано «Гражданину Минину и князю </a:t>
            </a:r>
            <a:r>
              <a:rPr lang="ru-RU" sz="1600" b="1" dirty="0" smtClean="0">
                <a:latin typeface="Georgia" pitchFamily="18" charset="0"/>
              </a:rPr>
              <a:t>Пожарскому. </a:t>
            </a:r>
            <a:r>
              <a:rPr lang="ru-RU" sz="1600" b="1" dirty="0">
                <a:latin typeface="Georgia" pitchFamily="18" charset="0"/>
              </a:rPr>
              <a:t>Благодарная Россия». В честь открытия памятника проходил праздничный парад.</a:t>
            </a:r>
          </a:p>
          <a:p>
            <a:endParaRPr lang="ru-RU" dirty="0"/>
          </a:p>
        </p:txBody>
      </p:sp>
      <p:pic>
        <p:nvPicPr>
          <p:cNvPr id="5" name="Picture 5" descr="fe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54935"/>
            <a:ext cx="5437981" cy="419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vastour.ru/caves/m2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22" y="286668"/>
            <a:ext cx="5941327" cy="445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36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8424936" cy="1143000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Georgia" pitchFamily="18" charset="0"/>
              </a:rPr>
              <a:t>Такой же памятник поставлен несколько лет назад в Нижнем Новгороде.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6216" y="1268760"/>
            <a:ext cx="2170584" cy="485740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latin typeface="Georgia" pitchFamily="18" charset="0"/>
              </a:rPr>
              <a:t>Добрый памятник поставлен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latin typeface="Georgia" pitchFamily="18" charset="0"/>
              </a:rPr>
              <a:t>Двум героям всей страной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latin typeface="Georgia" pitchFamily="18" charset="0"/>
              </a:rPr>
              <a:t>В знак того, что был избавлен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latin typeface="Georgia" pitchFamily="18" charset="0"/>
              </a:rPr>
              <a:t>От бесчестья край Родной…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latin typeface="Georgia" pitchFamily="18" charset="0"/>
              </a:rPr>
              <a:t>На гранитном пьедестале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latin typeface="Georgia" pitchFamily="18" charset="0"/>
              </a:rPr>
              <a:t>Перед площадью они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latin typeface="Georgia" pitchFamily="18" charset="0"/>
              </a:rPr>
              <a:t>Много, много раз встречали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latin typeface="Georgia" pitchFamily="18" charset="0"/>
              </a:rPr>
              <a:t>Знаменательные дни</a:t>
            </a:r>
            <a:r>
              <a:rPr lang="ru-RU" sz="1600" b="1" dirty="0" smtClean="0">
                <a:latin typeface="Georgia" pitchFamily="18" charset="0"/>
              </a:rPr>
              <a:t>.</a:t>
            </a:r>
          </a:p>
          <a:p>
            <a:pPr algn="r">
              <a:lnSpc>
                <a:spcPct val="80000"/>
              </a:lnSpc>
              <a:buFontTx/>
              <a:buNone/>
            </a:pPr>
            <a:endParaRPr lang="ru-RU" sz="1600" b="1" dirty="0" smtClean="0">
              <a:latin typeface="Georgia" pitchFamily="18" charset="0"/>
            </a:endParaRPr>
          </a:p>
          <a:p>
            <a:pPr algn="r">
              <a:lnSpc>
                <a:spcPct val="80000"/>
              </a:lnSpc>
              <a:buFontTx/>
              <a:buNone/>
            </a:pPr>
            <a:endParaRPr lang="ru-RU" sz="1600" b="1" dirty="0">
              <a:latin typeface="Georgia" pitchFamily="18" charset="0"/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1600" b="1" dirty="0" err="1" smtClean="0">
                <a:latin typeface="Georgia" pitchFamily="18" charset="0"/>
              </a:rPr>
              <a:t>Н.Кончаловская</a:t>
            </a:r>
            <a:endParaRPr lang="ru-RU" sz="1600" b="1" dirty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7" name="Picture 5" descr="pam_mininu_i_pozharskomu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61206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649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733256"/>
            <a:ext cx="7560840" cy="792088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Georgia" pitchFamily="18" charset="0"/>
              </a:rPr>
              <a:t>Вот так много – много лет назад </a:t>
            </a:r>
            <a:r>
              <a:rPr lang="ru-RU" sz="1600" b="1" dirty="0" smtClean="0">
                <a:latin typeface="Georgia" pitchFamily="18" charset="0"/>
              </a:rPr>
              <a:t>русский </a:t>
            </a:r>
            <a:r>
              <a:rPr lang="ru-RU" sz="1600" b="1" dirty="0">
                <a:latin typeface="Georgia" pitchFamily="18" charset="0"/>
              </a:rPr>
              <a:t>народ не позволил иностранцам захватить свою Родину.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788" y="620688"/>
            <a:ext cx="54387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184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Государственные символы </a:t>
            </a:r>
            <a:r>
              <a:rPr lang="ru-RU" sz="3200" b="1" dirty="0" smtClean="0">
                <a:latin typeface="Georgia" pitchFamily="18" charset="0"/>
              </a:rPr>
              <a:t>России: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Georgia" pitchFamily="18" charset="0"/>
              </a:rPr>
              <a:t>Г</a:t>
            </a:r>
            <a:r>
              <a:rPr lang="ru-RU" b="1" dirty="0" smtClean="0">
                <a:latin typeface="Georgia" pitchFamily="18" charset="0"/>
              </a:rPr>
              <a:t>ерб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2050" name="Picture 2" descr="http://imageru.ru/uploads/posts/2016-06/1466673975_imageru.ru_gerb-russia-colo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52" y="2276872"/>
            <a:ext cx="3384376" cy="425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96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Пословицы о Родине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1600" b="1" dirty="0" smtClean="0"/>
              <a:t>-</a:t>
            </a:r>
            <a:r>
              <a:rPr lang="ru-RU" sz="1600" b="1" dirty="0" smtClean="0">
                <a:latin typeface="Georgia" pitchFamily="18" charset="0"/>
              </a:rPr>
              <a:t>В </a:t>
            </a:r>
            <a:r>
              <a:rPr lang="ru-RU" sz="1600" b="1" dirty="0">
                <a:latin typeface="Georgia" pitchFamily="18" charset="0"/>
              </a:rPr>
              <a:t>гостях хорошо, а дома лучше.</a:t>
            </a:r>
          </a:p>
          <a:p>
            <a:pPr lvl="0"/>
            <a:r>
              <a:rPr lang="ru-RU" sz="1600" b="1" dirty="0" smtClean="0">
                <a:latin typeface="Georgia" pitchFamily="18" charset="0"/>
              </a:rPr>
              <a:t>-Где </a:t>
            </a:r>
            <a:r>
              <a:rPr lang="ru-RU" sz="1600" b="1" dirty="0">
                <a:latin typeface="Georgia" pitchFamily="18" charset="0"/>
              </a:rPr>
              <a:t>кто родится, там и пригодится.</a:t>
            </a:r>
          </a:p>
          <a:p>
            <a:pPr lvl="0"/>
            <a:r>
              <a:rPr lang="ru-RU" sz="1600" b="1" dirty="0" smtClean="0">
                <a:latin typeface="Georgia" pitchFamily="18" charset="0"/>
              </a:rPr>
              <a:t>-Дома </a:t>
            </a:r>
            <a:r>
              <a:rPr lang="ru-RU" sz="1600" b="1" dirty="0">
                <a:latin typeface="Georgia" pitchFamily="18" charset="0"/>
              </a:rPr>
              <a:t>и стены помогают.</a:t>
            </a:r>
          </a:p>
          <a:p>
            <a:endParaRPr lang="ru-RU" dirty="0"/>
          </a:p>
        </p:txBody>
      </p:sp>
      <p:pic>
        <p:nvPicPr>
          <p:cNvPr id="5" name="Picture 2" descr="https://s1.1zoom.me/big3/439/391207-sveti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" r="583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021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Ф</a:t>
            </a:r>
            <a:r>
              <a:rPr lang="ru-RU" sz="3200" b="1" dirty="0" smtClean="0">
                <a:latin typeface="Georgia" pitchFamily="18" charset="0"/>
              </a:rPr>
              <a:t>лаг 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835170" cy="43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683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Государственный гимн России-</a:t>
            </a:r>
            <a:br>
              <a:rPr lang="ru-RU" sz="3200" b="1" dirty="0" smtClean="0">
                <a:latin typeface="Georgia" pitchFamily="18" charset="0"/>
              </a:rPr>
            </a:br>
            <a:r>
              <a:rPr lang="ru-RU" sz="1600" b="1" dirty="0" smtClean="0">
                <a:latin typeface="Georgia" pitchFamily="18" charset="0"/>
              </a:rPr>
              <a:t>представляет </a:t>
            </a:r>
            <a:r>
              <a:rPr lang="ru-RU" sz="1600" b="1" dirty="0">
                <a:latin typeface="Georgia" pitchFamily="18" charset="0"/>
              </a:rPr>
              <a:t>собой песню, музыку которой написал композитор А. В. Александров, а слова — поэт С. В. Михалков.</a:t>
            </a:r>
          </a:p>
        </p:txBody>
      </p:sp>
      <p:pic>
        <p:nvPicPr>
          <p:cNvPr id="3074" name="Picture 2" descr="https://im0-tub-ru.yandex.net/i?id=64f227dec6cac547a19a07bfba727f46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3384376" cy="5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642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Вопросы: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1800" b="1" dirty="0" smtClean="0">
                <a:latin typeface="Georgia" pitchFamily="18" charset="0"/>
              </a:rPr>
              <a:t>Когда мы отмечаем День народного единства?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Georgia" pitchFamily="18" charset="0"/>
              </a:rPr>
              <a:t>Сколько лет назад произошло это знаменательное событие?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Georgia" pitchFamily="18" charset="0"/>
              </a:rPr>
              <a:t>Назовите двух главных героев этого события.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Georgia" pitchFamily="18" charset="0"/>
              </a:rPr>
              <a:t>Что они сделали? Какая их главная заслуга?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Georgia" pitchFamily="18" charset="0"/>
              </a:rPr>
              <a:t>Люди, верующие в бога, считали, что не только храбрость, отвага, сила и любовь к родной земле помогли выиграть сражение. Что, по их мнению, еще помогло?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Georgia" pitchFamily="18" charset="0"/>
              </a:rPr>
              <a:t>В честь иконы Казанской </a:t>
            </a:r>
            <a:r>
              <a:rPr lang="ru-RU" sz="1800" b="1" dirty="0">
                <a:latin typeface="Georgia" pitchFamily="18" charset="0"/>
              </a:rPr>
              <a:t>Божьей </a:t>
            </a:r>
            <a:r>
              <a:rPr lang="ru-RU" sz="1800" b="1" dirty="0" smtClean="0">
                <a:latin typeface="Georgia" pitchFamily="18" charset="0"/>
              </a:rPr>
              <a:t>Матери был построен собор. Где он находится?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Georgia" pitchFamily="18" charset="0"/>
              </a:rPr>
              <a:t>Где можно прочесть слова: «Минину и  Пожарскому. Благодарная Россия»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Georgia" pitchFamily="18" charset="0"/>
              </a:rPr>
              <a:t>Назовите главные символы России.</a:t>
            </a:r>
            <a:endParaRPr lang="ru-RU" sz="18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2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1700" b="1" dirty="0" smtClean="0">
                <a:latin typeface="Georgia" pitchFamily="18" charset="0"/>
              </a:rPr>
              <a:t>-За </a:t>
            </a:r>
            <a:r>
              <a:rPr lang="ru-RU" sz="1700" b="1" dirty="0">
                <a:latin typeface="Georgia" pitchFamily="18" charset="0"/>
              </a:rPr>
              <a:t>морем теплее, а у нас светлее.</a:t>
            </a:r>
          </a:p>
          <a:p>
            <a:pPr lvl="0"/>
            <a:r>
              <a:rPr lang="ru-RU" sz="1700" b="1" dirty="0" smtClean="0">
                <a:latin typeface="Georgia" pitchFamily="18" charset="0"/>
              </a:rPr>
              <a:t>-Народы </a:t>
            </a:r>
            <a:r>
              <a:rPr lang="ru-RU" sz="1700" b="1" dirty="0">
                <a:latin typeface="Georgia" pitchFamily="18" charset="0"/>
              </a:rPr>
              <a:t>нашей страны дружбой сильны.</a:t>
            </a:r>
          </a:p>
          <a:p>
            <a:pPr lvl="0"/>
            <a:r>
              <a:rPr lang="ru-RU" sz="1700" b="1" dirty="0" smtClean="0">
                <a:latin typeface="Georgia" pitchFamily="18" charset="0"/>
              </a:rPr>
              <a:t>-Человек </a:t>
            </a:r>
            <a:r>
              <a:rPr lang="ru-RU" sz="1700" b="1" dirty="0">
                <a:latin typeface="Georgia" pitchFamily="18" charset="0"/>
              </a:rPr>
              <a:t>без Родины - что соловей без песни.</a:t>
            </a:r>
          </a:p>
          <a:p>
            <a:endParaRPr lang="ru-RU" dirty="0"/>
          </a:p>
        </p:txBody>
      </p:sp>
      <p:pic>
        <p:nvPicPr>
          <p:cNvPr id="5" name="Picture 2" descr="https://i.sibdepo.ru/wp-content/uploads/2016/10/hOsJj0ZJDtA.jpg?x9957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7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1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013176"/>
            <a:ext cx="7272808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1600" b="1" dirty="0">
                <a:latin typeface="Georgia" pitchFamily="18" charset="0"/>
              </a:rPr>
              <a:t>Но не </a:t>
            </a:r>
            <a:r>
              <a:rPr lang="ru-RU" sz="1600" b="1" dirty="0" smtClean="0">
                <a:latin typeface="Georgia" pitchFamily="18" charset="0"/>
              </a:rPr>
              <a:t>всегда </a:t>
            </a:r>
            <a:r>
              <a:rPr lang="ru-RU" sz="1600" b="1" dirty="0">
                <a:latin typeface="Georgia" pitchFamily="18" charset="0"/>
              </a:rPr>
              <a:t>народы России жили в единстве. К сожалению, на протяжении всей истории, Россия много раз подвергалась испытанию на прочность, не раз переживала времена, когда нарушалось ее единство, когда в стране царили вражда и голод.</a:t>
            </a:r>
          </a:p>
          <a:p>
            <a:endParaRPr lang="ru-RU" dirty="0"/>
          </a:p>
        </p:txBody>
      </p:sp>
      <p:pic>
        <p:nvPicPr>
          <p:cNvPr id="2050" name="Picture 2" descr="Картинки по запросу смута на руси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6" r="101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646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572125" y="115888"/>
            <a:ext cx="3392363" cy="601027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400" b="1" dirty="0"/>
              <a:t>   </a:t>
            </a:r>
            <a:r>
              <a:rPr lang="ru-RU" sz="2400" b="1" dirty="0" smtClean="0"/>
              <a:t>   </a:t>
            </a:r>
            <a:r>
              <a:rPr lang="ru-RU" sz="1600" b="1" dirty="0" smtClean="0">
                <a:latin typeface="Georgia" pitchFamily="18" charset="0"/>
              </a:rPr>
              <a:t>Послушайте</a:t>
            </a:r>
            <a:r>
              <a:rPr lang="ru-RU" sz="1600" b="1" dirty="0">
                <a:latin typeface="Georgia" pitchFamily="18" charset="0"/>
              </a:rPr>
              <a:t>, что произошло 400 лет назад….  </a:t>
            </a:r>
            <a:endParaRPr lang="ru-RU" sz="1600" b="1" dirty="0" smtClean="0"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 smtClean="0">
                <a:latin typeface="Georgia" pitchFamily="18" charset="0"/>
              </a:rPr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 dirty="0"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600" b="1" dirty="0" smtClean="0"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 smtClean="0">
                <a:latin typeface="Georgia" pitchFamily="18" charset="0"/>
              </a:rPr>
              <a:t> В </a:t>
            </a:r>
            <a:r>
              <a:rPr lang="ru-RU" sz="1600" b="1" dirty="0">
                <a:latin typeface="Georgia" pitchFamily="18" charset="0"/>
              </a:rPr>
              <a:t>те </a:t>
            </a:r>
            <a:r>
              <a:rPr lang="ru-RU" sz="1600" b="1" dirty="0" smtClean="0">
                <a:latin typeface="Georgia" pitchFamily="18" charset="0"/>
              </a:rPr>
              <a:t>времена умер русский </a:t>
            </a:r>
            <a:r>
              <a:rPr lang="ru-RU" sz="1600" b="1" dirty="0">
                <a:latin typeface="Georgia" pitchFamily="18" charset="0"/>
              </a:rPr>
              <a:t>царь, и не осталось у него </a:t>
            </a:r>
            <a:r>
              <a:rPr lang="ru-RU" sz="1600" b="1" dirty="0" smtClean="0">
                <a:latin typeface="Georgia" pitchFamily="18" charset="0"/>
              </a:rPr>
              <a:t>наследников. И тогда поляки  решили захватить </a:t>
            </a:r>
            <a:r>
              <a:rPr lang="ru-RU" sz="1600" b="1" dirty="0">
                <a:latin typeface="Georgia" pitchFamily="18" charset="0"/>
              </a:rPr>
              <a:t>Москву и поставить править Россией польского царя. </a:t>
            </a:r>
            <a:endParaRPr lang="ru-RU" sz="1600" b="1" dirty="0" smtClean="0"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600" b="1" dirty="0"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600" b="1" dirty="0"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latin typeface="Georgia" pitchFamily="18" charset="0"/>
              </a:rPr>
              <a:t>(Поляки – люди, живущие в стране, которая называется Польша).</a:t>
            </a:r>
          </a:p>
        </p:txBody>
      </p:sp>
      <p:pic>
        <p:nvPicPr>
          <p:cNvPr id="4104" name="Picture 8" descr="58863116_Godun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2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5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013176"/>
            <a:ext cx="7632848" cy="1440160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r>
              <a:rPr lang="ru-RU" sz="1600" b="1" dirty="0" smtClean="0">
                <a:latin typeface="Georgia" pitchFamily="18" charset="0"/>
              </a:rPr>
              <a:t>Русская </a:t>
            </a:r>
            <a:r>
              <a:rPr lang="ru-RU" sz="1600" b="1" dirty="0">
                <a:latin typeface="Georgia" pitchFamily="18" charset="0"/>
              </a:rPr>
              <a:t>земля была занята врагами </a:t>
            </a:r>
            <a:r>
              <a:rPr lang="ru-RU" sz="1600" b="1" dirty="0" smtClean="0">
                <a:latin typeface="Georgia" pitchFamily="18" charset="0"/>
              </a:rPr>
              <a:t>. Поляки захватили Кремль. Казалось</a:t>
            </a:r>
            <a:r>
              <a:rPr lang="ru-RU" sz="1600" b="1" dirty="0">
                <a:latin typeface="Georgia" pitchFamily="18" charset="0"/>
              </a:rPr>
              <a:t>, что Русское государство погибло и никогда не обретет былого могущества. Возмутился русский народ! Н</a:t>
            </a:r>
            <a:r>
              <a:rPr lang="ru-RU" sz="1600" b="1" dirty="0" smtClean="0">
                <a:latin typeface="Georgia" pitchFamily="18" charset="0"/>
              </a:rPr>
              <a:t>е </a:t>
            </a:r>
            <a:r>
              <a:rPr lang="ru-RU" sz="1600" b="1" dirty="0">
                <a:latin typeface="Georgia" pitchFamily="18" charset="0"/>
              </a:rPr>
              <a:t>могли и не хотели мириться с гибелью своего государства.</a:t>
            </a:r>
          </a:p>
          <a:p>
            <a:endParaRPr lang="ru-RU" dirty="0"/>
          </a:p>
        </p:txBody>
      </p:sp>
      <p:pic>
        <p:nvPicPr>
          <p:cNvPr id="3074" name="Picture 2" descr="Картинки по запросу смута на руси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48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77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0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Кузьма Минин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367338"/>
            <a:ext cx="7272808" cy="804862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Georgia" pitchFamily="18" charset="0"/>
              </a:rPr>
              <a:t>В Нижнем Новгороде земской староста Кузьма Минин,  начал собирать войско для борьбы с врагами. </a:t>
            </a:r>
          </a:p>
          <a:p>
            <a:endParaRPr lang="ru-RU" sz="1600" b="1" dirty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Картинки по запросу кузьма минин фото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95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27" y="0"/>
            <a:ext cx="92731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7776864" cy="869974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Georgia" pitchFamily="18" charset="0"/>
              </a:rPr>
              <a:t>Он обратился к народу со словами:  « Люди русские! Пришла пора помочь родимой Руси. Спасем нашу милую Родину»</a:t>
            </a: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5" name="Picture 7" descr="55453582_Vozzvanie_Kuzmuy_Minina_k_nizhegorodcam_v_1611_godu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0" b="210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947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o2.imgsmail.ru/imgpreview?key=5a880aa406feeab1&amp;mb=imgdb_preview_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6" y="0"/>
            <a:ext cx="914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367338"/>
            <a:ext cx="7344816" cy="804862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Georgia" pitchFamily="18" charset="0"/>
              </a:rPr>
              <a:t>Люди отозвались на его слова. Объединился весь русский народ. </a:t>
            </a:r>
            <a:br>
              <a:rPr lang="ru-RU" sz="1600" b="1" dirty="0">
                <a:latin typeface="Georgia" pitchFamily="18" charset="0"/>
              </a:rPr>
            </a:br>
            <a:endParaRPr lang="ru-RU" sz="1600" b="1" dirty="0">
              <a:latin typeface="Georgia" pitchFamily="18" charset="0"/>
            </a:endParaRPr>
          </a:p>
        </p:txBody>
      </p:sp>
      <p:pic>
        <p:nvPicPr>
          <p:cNvPr id="5" name="Picture 8" descr="41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r="32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10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595</Words>
  <Application>Microsoft Office PowerPoint</Application>
  <PresentationFormat>Экран (4:3)</PresentationFormat>
  <Paragraphs>56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Georgia</vt:lpstr>
      <vt:lpstr>Тема Office</vt:lpstr>
      <vt:lpstr>Презентация PowerPoint</vt:lpstr>
      <vt:lpstr>Пословицы о Родине</vt:lpstr>
      <vt:lpstr>Презентация PowerPoint</vt:lpstr>
      <vt:lpstr>Презентация PowerPoint</vt:lpstr>
      <vt:lpstr>Презентация PowerPoint</vt:lpstr>
      <vt:lpstr>Презентация PowerPoint</vt:lpstr>
      <vt:lpstr>Кузьма Минин</vt:lpstr>
      <vt:lpstr>Презентация PowerPoint</vt:lpstr>
      <vt:lpstr>Презентация PowerPoint</vt:lpstr>
      <vt:lpstr>Дмитрий Пожарский</vt:lpstr>
      <vt:lpstr>Минин и Пожарский привели войско к Москве. Вся Русская земля встала против захватчиков и предателей. Начались бои за Москву. Больше двух месяцев они боролись с поляками и победили их. А потом и вся страна была освобождена от непрошенных гостей.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Такой же памятник поставлен несколько лет назад в Нижнем Новгороде. </vt:lpstr>
      <vt:lpstr>Презентация PowerPoint</vt:lpstr>
      <vt:lpstr>Государственные символы России:</vt:lpstr>
      <vt:lpstr>Флаг </vt:lpstr>
      <vt:lpstr>Государственный гимн России- представляет собой песню, музыку которой написал композитор А. В. Александров, а слова — поэт С. В. Михалков.</vt:lpstr>
      <vt:lpstr>Вопросы: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User</cp:lastModifiedBy>
  <cp:revision>48</cp:revision>
  <dcterms:created xsi:type="dcterms:W3CDTF">2019-10-19T09:43:20Z</dcterms:created>
  <dcterms:modified xsi:type="dcterms:W3CDTF">2023-02-27T07:43:25Z</dcterms:modified>
</cp:coreProperties>
</file>